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48" r:id="rId5"/>
    <p:sldMasterId id="2147483669" r:id="rId6"/>
  </p:sldMasterIdLst>
  <p:notesMasterIdLst>
    <p:notesMasterId r:id="rId22"/>
  </p:notesMasterIdLst>
  <p:sldIdLst>
    <p:sldId id="257" r:id="rId7"/>
    <p:sldId id="270" r:id="rId8"/>
    <p:sldId id="269" r:id="rId9"/>
    <p:sldId id="268" r:id="rId10"/>
    <p:sldId id="258" r:id="rId11"/>
    <p:sldId id="259" r:id="rId12"/>
    <p:sldId id="260" r:id="rId13"/>
    <p:sldId id="261" r:id="rId14"/>
    <p:sldId id="262" r:id="rId15"/>
    <p:sldId id="263" r:id="rId16"/>
    <p:sldId id="264" r:id="rId17"/>
    <p:sldId id="265" r:id="rId18"/>
    <p:sldId id="266" r:id="rId19"/>
    <p:sldId id="267"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61D827-43FD-C323-199E-ACBB2C6FC113}" v="4" dt="2023-01-20T10:12:29.717"/>
    <p1510:client id="{38869C82-2EE9-BAAC-91B3-55FAB8D1F847}" v="12" dt="2023-03-28T07:48:02.191"/>
    <p1510:client id="{F9F2896C-81C2-89BF-9ADD-4A42949DCDBE}" v="3" dt="2023-03-19T09:12:22.4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nda Weaver" userId="6e4f2a05-5295-4e7e-bab9-a43623b7219c" providerId="ADAL" clId="{18E473C8-D07B-4C20-8C31-18A603618003}"/>
    <pc:docChg chg="custSel modSld">
      <pc:chgData name="Amanda Weaver" userId="6e4f2a05-5295-4e7e-bab9-a43623b7219c" providerId="ADAL" clId="{18E473C8-D07B-4C20-8C31-18A603618003}" dt="2022-11-01T13:33:26.661" v="9" actId="20577"/>
      <pc:docMkLst>
        <pc:docMk/>
      </pc:docMkLst>
      <pc:sldChg chg="addSp delSp modSp mod">
        <pc:chgData name="Amanda Weaver" userId="6e4f2a05-5295-4e7e-bab9-a43623b7219c" providerId="ADAL" clId="{18E473C8-D07B-4C20-8C31-18A603618003}" dt="2022-11-01T13:33:26.661" v="9" actId="20577"/>
        <pc:sldMkLst>
          <pc:docMk/>
          <pc:sldMk cId="1510792454" sldId="259"/>
        </pc:sldMkLst>
        <pc:spChg chg="mod">
          <ac:chgData name="Amanda Weaver" userId="6e4f2a05-5295-4e7e-bab9-a43623b7219c" providerId="ADAL" clId="{18E473C8-D07B-4C20-8C31-18A603618003}" dt="2022-11-01T13:33:26.661" v="9" actId="20577"/>
          <ac:spMkLst>
            <pc:docMk/>
            <pc:sldMk cId="1510792454" sldId="259"/>
            <ac:spMk id="2" creationId="{8735FF94-0CD3-39C9-6C69-C2FD04C7FA4A}"/>
          </ac:spMkLst>
        </pc:spChg>
        <pc:picChg chg="add del mod">
          <ac:chgData name="Amanda Weaver" userId="6e4f2a05-5295-4e7e-bab9-a43623b7219c" providerId="ADAL" clId="{18E473C8-D07B-4C20-8C31-18A603618003}" dt="2022-11-01T13:33:08.216" v="7" actId="478"/>
          <ac:picMkLst>
            <pc:docMk/>
            <pc:sldMk cId="1510792454" sldId="259"/>
            <ac:picMk id="6" creationId="{C71FC738-B23A-2297-A6E1-F18F49176C5F}"/>
          </ac:picMkLst>
        </pc:picChg>
        <pc:picChg chg="mod">
          <ac:chgData name="Amanda Weaver" userId="6e4f2a05-5295-4e7e-bab9-a43623b7219c" providerId="ADAL" clId="{18E473C8-D07B-4C20-8C31-18A603618003}" dt="2022-11-01T13:33:10.755" v="8" actId="1076"/>
          <ac:picMkLst>
            <pc:docMk/>
            <pc:sldMk cId="1510792454" sldId="259"/>
            <ac:picMk id="9" creationId="{FED520EC-D092-B03E-73C8-3C719096CE47}"/>
          </ac:picMkLst>
        </pc:picChg>
      </pc:sldChg>
    </pc:docChg>
  </pc:docChgLst>
  <pc:docChgLst>
    <pc:chgData clId="Web-{F9F2896C-81C2-89BF-9ADD-4A42949DCDBE}"/>
    <pc:docChg chg="addSld addMainMaster modMainMaster">
      <pc:chgData name="" userId="" providerId="" clId="Web-{F9F2896C-81C2-89BF-9ADD-4A42949DCDBE}" dt="2023-03-19T09:12:22.449" v="2"/>
      <pc:docMkLst>
        <pc:docMk/>
      </pc:docMkLst>
      <pc:sldChg chg="add">
        <pc:chgData name="" userId="" providerId="" clId="Web-{F9F2896C-81C2-89BF-9ADD-4A42949DCDBE}" dt="2023-03-19T09:12:21.684" v="0"/>
        <pc:sldMkLst>
          <pc:docMk/>
          <pc:sldMk cId="4292249078" sldId="268"/>
        </pc:sldMkLst>
      </pc:sldChg>
      <pc:sldChg chg="add">
        <pc:chgData name="" userId="" providerId="" clId="Web-{F9F2896C-81C2-89BF-9ADD-4A42949DCDBE}" dt="2023-03-19T09:12:22.106" v="1"/>
        <pc:sldMkLst>
          <pc:docMk/>
          <pc:sldMk cId="2490071448" sldId="269"/>
        </pc:sldMkLst>
      </pc:sldChg>
      <pc:sldChg chg="add">
        <pc:chgData name="" userId="" providerId="" clId="Web-{F9F2896C-81C2-89BF-9ADD-4A42949DCDBE}" dt="2023-03-19T09:12:22.449" v="2"/>
        <pc:sldMkLst>
          <pc:docMk/>
          <pc:sldMk cId="2995522061" sldId="270"/>
        </pc:sldMkLst>
      </pc:sldChg>
      <pc:sldMasterChg chg="add addSldLayout">
        <pc:chgData name="" userId="" providerId="" clId="Web-{F9F2896C-81C2-89BF-9ADD-4A42949DCDBE}" dt="2023-03-19T09:12:21.684" v="0"/>
        <pc:sldMasterMkLst>
          <pc:docMk/>
          <pc:sldMasterMk cId="3652369142" sldId="2147483648"/>
        </pc:sldMasterMkLst>
        <pc:sldLayoutChg chg="add">
          <pc:chgData name="" userId="" providerId="" clId="Web-{F9F2896C-81C2-89BF-9ADD-4A42949DCDBE}" dt="2023-03-19T09:12:21.684" v="0"/>
          <pc:sldLayoutMkLst>
            <pc:docMk/>
            <pc:sldMasterMk cId="3652369142" sldId="2147483648"/>
            <pc:sldLayoutMk cId="214082174" sldId="2147483649"/>
          </pc:sldLayoutMkLst>
        </pc:sldLayoutChg>
        <pc:sldLayoutChg chg="add">
          <pc:chgData name="" userId="" providerId="" clId="Web-{F9F2896C-81C2-89BF-9ADD-4A42949DCDBE}" dt="2023-03-19T09:12:21.684" v="0"/>
          <pc:sldLayoutMkLst>
            <pc:docMk/>
            <pc:sldMasterMk cId="3652369142" sldId="2147483648"/>
            <pc:sldLayoutMk cId="2262287990" sldId="2147483650"/>
          </pc:sldLayoutMkLst>
        </pc:sldLayoutChg>
        <pc:sldLayoutChg chg="add">
          <pc:chgData name="" userId="" providerId="" clId="Web-{F9F2896C-81C2-89BF-9ADD-4A42949DCDBE}" dt="2023-03-19T09:12:21.684" v="0"/>
          <pc:sldLayoutMkLst>
            <pc:docMk/>
            <pc:sldMasterMk cId="3652369142" sldId="2147483648"/>
            <pc:sldLayoutMk cId="1897907874" sldId="2147483652"/>
          </pc:sldLayoutMkLst>
        </pc:sldLayoutChg>
        <pc:sldLayoutChg chg="add">
          <pc:chgData name="" userId="" providerId="" clId="Web-{F9F2896C-81C2-89BF-9ADD-4A42949DCDBE}" dt="2023-03-19T09:12:21.684" v="0"/>
          <pc:sldLayoutMkLst>
            <pc:docMk/>
            <pc:sldMasterMk cId="3652369142" sldId="2147483648"/>
            <pc:sldLayoutMk cId="4134778271" sldId="2147483668"/>
          </pc:sldLayoutMkLst>
        </pc:sldLayoutChg>
        <pc:sldLayoutChg chg="add">
          <pc:chgData name="" userId="" providerId="" clId="Web-{F9F2896C-81C2-89BF-9ADD-4A42949DCDBE}" dt="2023-03-19T09:12:21.684" v="0"/>
          <pc:sldLayoutMkLst>
            <pc:docMk/>
            <pc:sldMasterMk cId="3652369142" sldId="2147483648"/>
            <pc:sldLayoutMk cId="2270650061" sldId="2147483673"/>
          </pc:sldLayoutMkLst>
        </pc:sldLayoutChg>
      </pc:sldMasterChg>
      <pc:sldMasterChg chg="modSldLayout">
        <pc:chgData name="" userId="" providerId="" clId="Web-{F9F2896C-81C2-89BF-9ADD-4A42949DCDBE}" dt="2023-03-19T09:12:21.684" v="0"/>
        <pc:sldMasterMkLst>
          <pc:docMk/>
          <pc:sldMasterMk cId="3046920668" sldId="2147483660"/>
        </pc:sldMasterMkLst>
        <pc:sldLayoutChg chg="replId">
          <pc:chgData name="" userId="" providerId="" clId="Web-{F9F2896C-81C2-89BF-9ADD-4A42949DCDBE}" dt="2023-03-19T09:12:21.684" v="0"/>
          <pc:sldLayoutMkLst>
            <pc:docMk/>
            <pc:sldMasterMk cId="3046920668" sldId="2147483660"/>
            <pc:sldLayoutMk cId="2245655853" sldId="2147483687"/>
          </pc:sldLayoutMkLst>
        </pc:sldLayoutChg>
      </pc:sldMasterChg>
    </pc:docChg>
  </pc:docChgLst>
  <pc:docChgLst>
    <pc:chgData name="Vinita Silaparasetty" userId="S::vinitas@justit.co.uk::23a627d4-2336-43bb-8521-fe23304def7a" providerId="AD" clId="Web-{2261D827-43FD-C323-199E-ACBB2C6FC113}"/>
    <pc:docChg chg="modSld">
      <pc:chgData name="Vinita Silaparasetty" userId="S::vinitas@justit.co.uk::23a627d4-2336-43bb-8521-fe23304def7a" providerId="AD" clId="Web-{2261D827-43FD-C323-199E-ACBB2C6FC113}" dt="2023-01-20T10:12:29.702" v="1" actId="20577"/>
      <pc:docMkLst>
        <pc:docMk/>
      </pc:docMkLst>
      <pc:sldChg chg="modSp">
        <pc:chgData name="Vinita Silaparasetty" userId="S::vinitas@justit.co.uk::23a627d4-2336-43bb-8521-fe23304def7a" providerId="AD" clId="Web-{2261D827-43FD-C323-199E-ACBB2C6FC113}" dt="2023-01-20T10:12:29.702" v="1" actId="20577"/>
        <pc:sldMkLst>
          <pc:docMk/>
          <pc:sldMk cId="3761098876" sldId="260"/>
        </pc:sldMkLst>
        <pc:spChg chg="mod">
          <ac:chgData name="Vinita Silaparasetty" userId="S::vinitas@justit.co.uk::23a627d4-2336-43bb-8521-fe23304def7a" providerId="AD" clId="Web-{2261D827-43FD-C323-199E-ACBB2C6FC113}" dt="2023-01-20T10:12:29.702" v="1" actId="20577"/>
          <ac:spMkLst>
            <pc:docMk/>
            <pc:sldMk cId="3761098876" sldId="260"/>
            <ac:spMk id="7" creationId="{113003E5-CCD7-3C37-AC06-917679846A82}"/>
          </ac:spMkLst>
        </pc:spChg>
      </pc:sldChg>
    </pc:docChg>
  </pc:docChgLst>
  <pc:docChgLst>
    <pc:chgData name="Vinita Silaparasetty" userId="S::vinitas@justit.co.uk::23a627d4-2336-43bb-8521-fe23304def7a" providerId="AD" clId="Web-{F7CDF967-427B-360F-A14F-E4ADF993E82D}"/>
    <pc:docChg chg="delSld">
      <pc:chgData name="Vinita Silaparasetty" userId="S::vinitas@justit.co.uk::23a627d4-2336-43bb-8521-fe23304def7a" providerId="AD" clId="Web-{F7CDF967-427B-360F-A14F-E4ADF993E82D}" dt="2022-10-05T21:35:49.447" v="0"/>
      <pc:docMkLst>
        <pc:docMk/>
      </pc:docMkLst>
      <pc:sldChg chg="del">
        <pc:chgData name="Vinita Silaparasetty" userId="S::vinitas@justit.co.uk::23a627d4-2336-43bb-8521-fe23304def7a" providerId="AD" clId="Web-{F7CDF967-427B-360F-A14F-E4ADF993E82D}" dt="2022-10-05T21:35:49.447" v="0"/>
        <pc:sldMkLst>
          <pc:docMk/>
          <pc:sldMk cId="390340871" sldId="268"/>
        </pc:sldMkLst>
      </pc:sldChg>
    </pc:docChg>
  </pc:docChgLst>
  <pc:docChgLst>
    <pc:chgData name="Vinita Silaparasetty" userId="S::vinitas@justit.co.uk::23a627d4-2336-43bb-8521-fe23304def7a" providerId="AD" clId="Web-{38869C82-2EE9-BAAC-91B3-55FAB8D1F847}"/>
    <pc:docChg chg="addSld modSld addMainMaster modMainMaster">
      <pc:chgData name="Vinita Silaparasetty" userId="S::vinitas@justit.co.uk::23a627d4-2336-43bb-8521-fe23304def7a" providerId="AD" clId="Web-{38869C82-2EE9-BAAC-91B3-55FAB8D1F847}" dt="2023-03-28T07:48:00.644" v="8" actId="20577"/>
      <pc:docMkLst>
        <pc:docMk/>
      </pc:docMkLst>
      <pc:sldChg chg="delSp">
        <pc:chgData name="Vinita Silaparasetty" userId="S::vinitas@justit.co.uk::23a627d4-2336-43bb-8521-fe23304def7a" providerId="AD" clId="Web-{38869C82-2EE9-BAAC-91B3-55FAB8D1F847}" dt="2023-03-28T07:47:32.253" v="6"/>
        <pc:sldMkLst>
          <pc:docMk/>
          <pc:sldMk cId="1510792454" sldId="259"/>
        </pc:sldMkLst>
        <pc:spChg chg="del">
          <ac:chgData name="Vinita Silaparasetty" userId="S::vinitas@justit.co.uk::23a627d4-2336-43bb-8521-fe23304def7a" providerId="AD" clId="Web-{38869C82-2EE9-BAAC-91B3-55FAB8D1F847}" dt="2023-03-28T07:47:32.253" v="6"/>
          <ac:spMkLst>
            <pc:docMk/>
            <pc:sldMk cId="1510792454" sldId="259"/>
            <ac:spMk id="3" creationId="{686D7213-08BA-5920-FC6A-CBA15903E52B}"/>
          </ac:spMkLst>
        </pc:spChg>
      </pc:sldChg>
      <pc:sldChg chg="delSp">
        <pc:chgData name="Vinita Silaparasetty" userId="S::vinitas@justit.co.uk::23a627d4-2336-43bb-8521-fe23304def7a" providerId="AD" clId="Web-{38869C82-2EE9-BAAC-91B3-55FAB8D1F847}" dt="2023-03-28T07:47:24.878" v="5"/>
        <pc:sldMkLst>
          <pc:docMk/>
          <pc:sldMk cId="852189767" sldId="261"/>
        </pc:sldMkLst>
        <pc:spChg chg="del">
          <ac:chgData name="Vinita Silaparasetty" userId="S::vinitas@justit.co.uk::23a627d4-2336-43bb-8521-fe23304def7a" providerId="AD" clId="Web-{38869C82-2EE9-BAAC-91B3-55FAB8D1F847}" dt="2023-03-28T07:47:24.878" v="5"/>
          <ac:spMkLst>
            <pc:docMk/>
            <pc:sldMk cId="852189767" sldId="261"/>
            <ac:spMk id="3" creationId="{EED5C229-C60A-F290-0102-00DBDFDB1C8C}"/>
          </ac:spMkLst>
        </pc:spChg>
      </pc:sldChg>
      <pc:sldChg chg="delSp">
        <pc:chgData name="Vinita Silaparasetty" userId="S::vinitas@justit.co.uk::23a627d4-2336-43bb-8521-fe23304def7a" providerId="AD" clId="Web-{38869C82-2EE9-BAAC-91B3-55FAB8D1F847}" dt="2023-03-28T07:47:20.565" v="4"/>
        <pc:sldMkLst>
          <pc:docMk/>
          <pc:sldMk cId="1737913044" sldId="262"/>
        </pc:sldMkLst>
        <pc:spChg chg="del">
          <ac:chgData name="Vinita Silaparasetty" userId="S::vinitas@justit.co.uk::23a627d4-2336-43bb-8521-fe23304def7a" providerId="AD" clId="Web-{38869C82-2EE9-BAAC-91B3-55FAB8D1F847}" dt="2023-03-28T07:47:20.565" v="4"/>
          <ac:spMkLst>
            <pc:docMk/>
            <pc:sldMk cId="1737913044" sldId="262"/>
            <ac:spMk id="3" creationId="{45803424-35D0-43EC-0CDB-821BAAAFF15E}"/>
          </ac:spMkLst>
        </pc:spChg>
      </pc:sldChg>
      <pc:sldChg chg="delSp">
        <pc:chgData name="Vinita Silaparasetty" userId="S::vinitas@justit.co.uk::23a627d4-2336-43bb-8521-fe23304def7a" providerId="AD" clId="Web-{38869C82-2EE9-BAAC-91B3-55FAB8D1F847}" dt="2023-03-28T07:47:13.455" v="3"/>
        <pc:sldMkLst>
          <pc:docMk/>
          <pc:sldMk cId="676186810" sldId="264"/>
        </pc:sldMkLst>
        <pc:spChg chg="del">
          <ac:chgData name="Vinita Silaparasetty" userId="S::vinitas@justit.co.uk::23a627d4-2336-43bb-8521-fe23304def7a" providerId="AD" clId="Web-{38869C82-2EE9-BAAC-91B3-55FAB8D1F847}" dt="2023-03-28T07:47:13.455" v="3"/>
          <ac:spMkLst>
            <pc:docMk/>
            <pc:sldMk cId="676186810" sldId="264"/>
            <ac:spMk id="3" creationId="{FCC9D8BA-CEBA-BC0D-07C6-27434D746369}"/>
          </ac:spMkLst>
        </pc:spChg>
      </pc:sldChg>
      <pc:sldChg chg="delSp">
        <pc:chgData name="Vinita Silaparasetty" userId="S::vinitas@justit.co.uk::23a627d4-2336-43bb-8521-fe23304def7a" providerId="AD" clId="Web-{38869C82-2EE9-BAAC-91B3-55FAB8D1F847}" dt="2023-03-28T07:47:08.424" v="2"/>
        <pc:sldMkLst>
          <pc:docMk/>
          <pc:sldMk cId="2618729981" sldId="265"/>
        </pc:sldMkLst>
        <pc:spChg chg="del">
          <ac:chgData name="Vinita Silaparasetty" userId="S::vinitas@justit.co.uk::23a627d4-2336-43bb-8521-fe23304def7a" providerId="AD" clId="Web-{38869C82-2EE9-BAAC-91B3-55FAB8D1F847}" dt="2023-03-28T07:47:08.424" v="2"/>
          <ac:spMkLst>
            <pc:docMk/>
            <pc:sldMk cId="2618729981" sldId="265"/>
            <ac:spMk id="3" creationId="{29D1C384-C12C-69A9-E1FB-F6F06E12FD83}"/>
          </ac:spMkLst>
        </pc:spChg>
      </pc:sldChg>
      <pc:sldChg chg="delSp">
        <pc:chgData name="Vinita Silaparasetty" userId="S::vinitas@justit.co.uk::23a627d4-2336-43bb-8521-fe23304def7a" providerId="AD" clId="Web-{38869C82-2EE9-BAAC-91B3-55FAB8D1F847}" dt="2023-03-28T07:47:03.455" v="1"/>
        <pc:sldMkLst>
          <pc:docMk/>
          <pc:sldMk cId="2934840009" sldId="266"/>
        </pc:sldMkLst>
        <pc:spChg chg="del">
          <ac:chgData name="Vinita Silaparasetty" userId="S::vinitas@justit.co.uk::23a627d4-2336-43bb-8521-fe23304def7a" providerId="AD" clId="Web-{38869C82-2EE9-BAAC-91B3-55FAB8D1F847}" dt="2023-03-28T07:47:03.455" v="1"/>
          <ac:spMkLst>
            <pc:docMk/>
            <pc:sldMk cId="2934840009" sldId="266"/>
            <ac:spMk id="3" creationId="{F945EBD7-D0AA-8DB5-97B3-CCAF174DE5A6}"/>
          </ac:spMkLst>
        </pc:spChg>
      </pc:sldChg>
      <pc:sldChg chg="delSp">
        <pc:chgData name="Vinita Silaparasetty" userId="S::vinitas@justit.co.uk::23a627d4-2336-43bb-8521-fe23304def7a" providerId="AD" clId="Web-{38869C82-2EE9-BAAC-91B3-55FAB8D1F847}" dt="2023-03-28T07:46:59.236" v="0"/>
        <pc:sldMkLst>
          <pc:docMk/>
          <pc:sldMk cId="2311671649" sldId="267"/>
        </pc:sldMkLst>
        <pc:spChg chg="del">
          <ac:chgData name="Vinita Silaparasetty" userId="S::vinitas@justit.co.uk::23a627d4-2336-43bb-8521-fe23304def7a" providerId="AD" clId="Web-{38869C82-2EE9-BAAC-91B3-55FAB8D1F847}" dt="2023-03-28T07:46:59.236" v="0"/>
          <ac:spMkLst>
            <pc:docMk/>
            <pc:sldMk cId="2311671649" sldId="267"/>
            <ac:spMk id="3" creationId="{8F676797-E059-428B-F20C-2D6592E701B3}"/>
          </ac:spMkLst>
        </pc:spChg>
      </pc:sldChg>
      <pc:sldChg chg="modSp add">
        <pc:chgData name="Vinita Silaparasetty" userId="S::vinitas@justit.co.uk::23a627d4-2336-43bb-8521-fe23304def7a" providerId="AD" clId="Web-{38869C82-2EE9-BAAC-91B3-55FAB8D1F847}" dt="2023-03-28T07:48:00.644" v="8" actId="20577"/>
        <pc:sldMkLst>
          <pc:docMk/>
          <pc:sldMk cId="2128969243" sldId="271"/>
        </pc:sldMkLst>
        <pc:spChg chg="mod">
          <ac:chgData name="Vinita Silaparasetty" userId="S::vinitas@justit.co.uk::23a627d4-2336-43bb-8521-fe23304def7a" providerId="AD" clId="Web-{38869C82-2EE9-BAAC-91B3-55FAB8D1F847}" dt="2023-03-28T07:48:00.644" v="8" actId="20577"/>
          <ac:spMkLst>
            <pc:docMk/>
            <pc:sldMk cId="2128969243" sldId="271"/>
            <ac:spMk id="3" creationId="{9A17649B-8FF5-7733-C364-1834CD136491}"/>
          </ac:spMkLst>
        </pc:spChg>
      </pc:sldChg>
      <pc:sldMasterChg chg="modSldLayout">
        <pc:chgData name="Vinita Silaparasetty" userId="S::vinitas@justit.co.uk::23a627d4-2336-43bb-8521-fe23304def7a" providerId="AD" clId="Web-{38869C82-2EE9-BAAC-91B3-55FAB8D1F847}" dt="2023-03-28T07:47:41.144" v="7"/>
        <pc:sldMasterMkLst>
          <pc:docMk/>
          <pc:sldMasterMk cId="3046920668" sldId="2147483660"/>
        </pc:sldMasterMkLst>
        <pc:sldLayoutChg chg="replId">
          <pc:chgData name="Vinita Silaparasetty" userId="S::vinitas@justit.co.uk::23a627d4-2336-43bb-8521-fe23304def7a" providerId="AD" clId="Web-{38869C82-2EE9-BAAC-91B3-55FAB8D1F847}" dt="2023-03-28T07:47:41.144" v="7"/>
          <pc:sldLayoutMkLst>
            <pc:docMk/>
            <pc:sldMasterMk cId="3046920668" sldId="2147483660"/>
            <pc:sldLayoutMk cId="2245655853" sldId="2147483687"/>
          </pc:sldLayoutMkLst>
        </pc:sldLayoutChg>
      </pc:sldMasterChg>
      <pc:sldMasterChg chg="add addSldLayout">
        <pc:chgData name="Vinita Silaparasetty" userId="S::vinitas@justit.co.uk::23a627d4-2336-43bb-8521-fe23304def7a" providerId="AD" clId="Web-{38869C82-2EE9-BAAC-91B3-55FAB8D1F847}" dt="2023-03-28T07:47:41.144" v="7"/>
        <pc:sldMasterMkLst>
          <pc:docMk/>
          <pc:sldMasterMk cId="2618720465" sldId="2147483669"/>
        </pc:sldMasterMkLst>
        <pc:sldLayoutChg chg="add">
          <pc:chgData name="Vinita Silaparasetty" userId="S::vinitas@justit.co.uk::23a627d4-2336-43bb-8521-fe23304def7a" providerId="AD" clId="Web-{38869C82-2EE9-BAAC-91B3-55FAB8D1F847}" dt="2023-03-28T07:47:41.144" v="7"/>
          <pc:sldLayoutMkLst>
            <pc:docMk/>
            <pc:sldMasterMk cId="2618720465" sldId="2147483669"/>
            <pc:sldLayoutMk cId="2243481501" sldId="2147483670"/>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1903462405" sldId="2147483671"/>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1168793853" sldId="2147483672"/>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2182051541" sldId="2147483674"/>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1072486403" sldId="2147483675"/>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3360742204" sldId="2147483676"/>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1237590271" sldId="2147483677"/>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1883778347" sldId="2147483678"/>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2922134443" sldId="2147483679"/>
          </pc:sldLayoutMkLst>
        </pc:sldLayoutChg>
        <pc:sldLayoutChg chg="add">
          <pc:chgData name="Vinita Silaparasetty" userId="S::vinitas@justit.co.uk::23a627d4-2336-43bb-8521-fe23304def7a" providerId="AD" clId="Web-{38869C82-2EE9-BAAC-91B3-55FAB8D1F847}" dt="2023-03-28T07:47:41.144" v="7"/>
          <pc:sldLayoutMkLst>
            <pc:docMk/>
            <pc:sldMasterMk cId="2618720465" sldId="2147483669"/>
            <pc:sldLayoutMk cId="3121544666" sldId="2147483686"/>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EBF7F9-37AA-4A58-935F-2DC8BC6D2CD1}" type="datetimeFigureOut">
              <a:rPr lang="en-GB" smtClean="0"/>
              <a:t>30/05/2023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EE6DB3-F7CC-4F5C-8E15-BF6040F6F507}" type="slidenum">
              <a:rPr lang="en-GB" smtClean="0"/>
              <a:t>‹#›</a:t>
            </a:fld>
            <a:endParaRPr lang="en-GB"/>
          </a:p>
        </p:txBody>
      </p:sp>
    </p:spTree>
    <p:extLst>
      <p:ext uri="{BB962C8B-B14F-4D97-AF65-F5344CB8AC3E}">
        <p14:creationId xmlns:p14="http://schemas.microsoft.com/office/powerpoint/2010/main" val="887261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baseline="0">
                <a:solidFill>
                  <a:srgbClr val="000000"/>
                </a:solidFill>
                <a:latin typeface="Palatino Linotype" panose="02040502050505030304" pitchFamily="18" charset="0"/>
              </a:rPr>
              <a:t>When provided with a stock code, the VLOOKUP function can scan all of the codes in column A until a match is found and then return a value from the same row for any of the other columns. </a:t>
            </a:r>
            <a:endParaRPr lang="en-GB"/>
          </a:p>
        </p:txBody>
      </p:sp>
      <p:sp>
        <p:nvSpPr>
          <p:cNvPr id="4" name="Slide Number Placeholder 3"/>
          <p:cNvSpPr>
            <a:spLocks noGrp="1"/>
          </p:cNvSpPr>
          <p:nvPr>
            <p:ph type="sldNum" sz="quarter" idx="5"/>
          </p:nvPr>
        </p:nvSpPr>
        <p:spPr/>
        <p:txBody>
          <a:bodyPr/>
          <a:lstStyle/>
          <a:p>
            <a:fld id="{05EE6DB3-F7CC-4F5C-8E15-BF6040F6F507}" type="slidenum">
              <a:rPr lang="en-GB" smtClean="0"/>
              <a:t>5</a:t>
            </a:fld>
            <a:endParaRPr lang="en-GB"/>
          </a:p>
        </p:txBody>
      </p:sp>
    </p:spTree>
    <p:extLst>
      <p:ext uri="{BB962C8B-B14F-4D97-AF65-F5344CB8AC3E}">
        <p14:creationId xmlns:p14="http://schemas.microsoft.com/office/powerpoint/2010/main" val="102945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Using a table will make the data dynamic. In other words, the VLOOKUP function will still work correctly if you add and remove rows from the Stock table.</a:t>
            </a:r>
          </a:p>
        </p:txBody>
      </p:sp>
      <p:sp>
        <p:nvSpPr>
          <p:cNvPr id="4" name="Slide Number Placeholder 3"/>
          <p:cNvSpPr>
            <a:spLocks noGrp="1"/>
          </p:cNvSpPr>
          <p:nvPr>
            <p:ph type="sldNum" sz="quarter" idx="5"/>
          </p:nvPr>
        </p:nvSpPr>
        <p:spPr/>
        <p:txBody>
          <a:bodyPr/>
          <a:lstStyle/>
          <a:p>
            <a:fld id="{05EE6DB3-F7CC-4F5C-8E15-BF6040F6F507}" type="slidenum">
              <a:rPr lang="en-GB" smtClean="0"/>
              <a:t>6</a:t>
            </a:fld>
            <a:endParaRPr lang="en-GB"/>
          </a:p>
        </p:txBody>
      </p:sp>
    </p:spTree>
    <p:extLst>
      <p:ext uri="{BB962C8B-B14F-4D97-AF65-F5344CB8AC3E}">
        <p14:creationId xmlns:p14="http://schemas.microsoft.com/office/powerpoint/2010/main" val="3159801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In this lesson you will use the maximum wind speeds defined by the Saffir-Simpson Hurricane Wind Scale for category 1 to 5 hurricanes. The defined SSHS maximum wind speeds are extremely unlikely to change in the future, so it is reasonable to describe this as static data</a:t>
            </a:r>
          </a:p>
          <a:p>
            <a:endParaRPr lang="en-GB"/>
          </a:p>
        </p:txBody>
      </p:sp>
      <p:sp>
        <p:nvSpPr>
          <p:cNvPr id="4" name="Slide Number Placeholder 3"/>
          <p:cNvSpPr>
            <a:spLocks noGrp="1"/>
          </p:cNvSpPr>
          <p:nvPr>
            <p:ph type="sldNum" sz="quarter" idx="5"/>
          </p:nvPr>
        </p:nvSpPr>
        <p:spPr/>
        <p:txBody>
          <a:bodyPr/>
          <a:lstStyle/>
          <a:p>
            <a:fld id="{05EE6DB3-F7CC-4F5C-8E15-BF6040F6F507}" type="slidenum">
              <a:rPr lang="en-GB" smtClean="0"/>
              <a:t>10</a:t>
            </a:fld>
            <a:endParaRPr lang="en-GB"/>
          </a:p>
        </p:txBody>
      </p:sp>
    </p:spTree>
    <p:extLst>
      <p:ext uri="{BB962C8B-B14F-4D97-AF65-F5344CB8AC3E}">
        <p14:creationId xmlns:p14="http://schemas.microsoft.com/office/powerpoint/2010/main" val="1774753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B7C861E5-9B59-40E9-A918-986176C83D7A}" type="datetimeFigureOut">
              <a:rPr lang="en-GB" smtClean="0"/>
              <a:t>30/05/2023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7CA9DAAC-7C64-4135-8329-C4202E782E94}" type="slidenum">
              <a:rPr lang="en-GB" smtClean="0"/>
              <a:t>‹#›</a:t>
            </a:fld>
            <a:endParaRPr lang="en-GB"/>
          </a:p>
        </p:txBody>
      </p:sp>
    </p:spTree>
    <p:extLst>
      <p:ext uri="{BB962C8B-B14F-4D97-AF65-F5344CB8AC3E}">
        <p14:creationId xmlns:p14="http://schemas.microsoft.com/office/powerpoint/2010/main" val="191170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E47D2B9F-CAD1-4EF1-92C9-DF9E608B08F0}" type="datetimeFigureOut">
              <a:rPr lang="en-GB" smtClean="0"/>
              <a:t>30/05/2023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262287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2" name="Rectangle 1">
            <a:extLst>
              <a:ext uri="{FF2B5EF4-FFF2-40B4-BE49-F238E27FC236}">
                <a16:creationId xmlns:a16="http://schemas.microsoft.com/office/drawing/2014/main" id="{45FFCC5C-1970-B51D-4B43-B7362733CA3A}"/>
              </a:ext>
            </a:extLst>
          </p:cNvPr>
          <p:cNvSpPr/>
          <p:nvPr userDrawn="1"/>
        </p:nvSpPr>
        <p:spPr>
          <a:xfrm>
            <a:off x="269981" y="6042582"/>
            <a:ext cx="5029987" cy="735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347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95E8DB2-CA03-C9A9-8C54-0FD19CA4545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5" y="0"/>
            <a:ext cx="12190806"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18979078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593" y="0"/>
            <a:ext cx="12190813" cy="6857998"/>
          </a:xfrm>
          <a:prstGeom prst="rect">
            <a:avLst/>
          </a:prstGeom>
        </p:spPr>
      </p:pic>
    </p:spTree>
    <p:extLst>
      <p:ext uri="{BB962C8B-B14F-4D97-AF65-F5344CB8AC3E}">
        <p14:creationId xmlns:p14="http://schemas.microsoft.com/office/powerpoint/2010/main" val="2270650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D733CEC8-2EFB-443D-B918-BF0CD61163CF}" type="datetimeFigureOut">
              <a:rPr lang="en-GB" smtClean="0"/>
              <a:t>30/05/2023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6BB5CB11-2013-447C-9D9F-08F1B3C6E322}" type="slidenum">
              <a:rPr lang="en-GB" smtClean="0"/>
              <a:t>‹#›</a:t>
            </a:fld>
            <a:endParaRPr lang="en-GB"/>
          </a:p>
        </p:txBody>
      </p:sp>
    </p:spTree>
    <p:extLst>
      <p:ext uri="{BB962C8B-B14F-4D97-AF65-F5344CB8AC3E}">
        <p14:creationId xmlns:p14="http://schemas.microsoft.com/office/powerpoint/2010/main" val="22434815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D733CEC8-2EFB-443D-B918-BF0CD61163CF}" type="datetimeFigureOut">
              <a:rPr lang="en-GB" smtClean="0"/>
              <a:t>30/05/2023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6BB5CB11-2013-447C-9D9F-08F1B3C6E322}" type="slidenum">
              <a:rPr lang="en-GB" smtClean="0"/>
              <a:t>‹#›</a:t>
            </a:fld>
            <a:endParaRPr lang="en-GB"/>
          </a:p>
        </p:txBody>
      </p:sp>
    </p:spTree>
    <p:extLst>
      <p:ext uri="{BB962C8B-B14F-4D97-AF65-F5344CB8AC3E}">
        <p14:creationId xmlns:p14="http://schemas.microsoft.com/office/powerpoint/2010/main" val="1903462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11687938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31215446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21820515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1072486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B7C861E5-9B59-40E9-A918-986176C83D7A}" type="datetimeFigureOut">
              <a:rPr lang="en-GB" smtClean="0"/>
              <a:t>30/05/2023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7CA9DAAC-7C64-4135-8329-C4202E782E94}" type="slidenum">
              <a:rPr lang="en-GB" smtClean="0"/>
              <a:t>‹#›</a:t>
            </a:fld>
            <a:endParaRPr lang="en-GB"/>
          </a:p>
        </p:txBody>
      </p:sp>
    </p:spTree>
    <p:extLst>
      <p:ext uri="{BB962C8B-B14F-4D97-AF65-F5344CB8AC3E}">
        <p14:creationId xmlns:p14="http://schemas.microsoft.com/office/powerpoint/2010/main" val="3919980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r>
              <a:rPr lang="en-US"/>
              <a:t>Main Title Slide</a:t>
            </a:r>
          </a:p>
        </p:txBody>
      </p:sp>
    </p:spTree>
    <p:extLst>
      <p:ext uri="{BB962C8B-B14F-4D97-AF65-F5344CB8AC3E}">
        <p14:creationId xmlns:p14="http://schemas.microsoft.com/office/powerpoint/2010/main" val="33607422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727"/>
          <a:stretch/>
        </p:blipFill>
        <p:spPr>
          <a:xfrm>
            <a:off x="1187" y="-58190"/>
            <a:ext cx="12190813" cy="773085"/>
          </a:xfrm>
          <a:prstGeom prst="rect">
            <a:avLst/>
          </a:prstGeom>
        </p:spPr>
      </p:pic>
      <p:sp>
        <p:nvSpPr>
          <p:cNvPr id="3" name="Title 2">
            <a:extLst>
              <a:ext uri="{FF2B5EF4-FFF2-40B4-BE49-F238E27FC236}">
                <a16:creationId xmlns:a16="http://schemas.microsoft.com/office/drawing/2014/main" id="{1DFB8974-42D6-E0CA-4836-5CC525FC3E96}"/>
              </a:ext>
            </a:extLst>
          </p:cNvPr>
          <p:cNvSpPr>
            <a:spLocks noGrp="1"/>
          </p:cNvSpPr>
          <p:nvPr>
            <p:ph type="title"/>
          </p:nvPr>
        </p:nvSpPr>
        <p:spPr>
          <a:xfrm>
            <a:off x="0" y="-9274"/>
            <a:ext cx="10515600" cy="675252"/>
          </a:xfrm>
        </p:spPr>
        <p:txBody>
          <a:bodyPr>
            <a:normAutofit/>
          </a:bodyPr>
          <a:lstStyle>
            <a:lvl1pPr>
              <a:defRPr sz="2800" b="1">
                <a:solidFill>
                  <a:schemeClr val="bg1"/>
                </a:solidFill>
              </a:defRPr>
            </a:lvl1pPr>
          </a:lstStyle>
          <a:p>
            <a:r>
              <a:rPr lang="en-US"/>
              <a:t>Click to edit Master title style</a:t>
            </a:r>
            <a:endParaRPr lang="en-GB"/>
          </a:p>
        </p:txBody>
      </p:sp>
      <p:sp>
        <p:nvSpPr>
          <p:cNvPr id="6" name="Text Placeholder 5">
            <a:extLst>
              <a:ext uri="{FF2B5EF4-FFF2-40B4-BE49-F238E27FC236}">
                <a16:creationId xmlns:a16="http://schemas.microsoft.com/office/drawing/2014/main" id="{87A3DB16-2AF1-5E87-1528-C8DB522B264C}"/>
              </a:ext>
            </a:extLst>
          </p:cNvPr>
          <p:cNvSpPr>
            <a:spLocks noGrp="1"/>
          </p:cNvSpPr>
          <p:nvPr>
            <p:ph type="body" sz="quarter" idx="10"/>
          </p:nvPr>
        </p:nvSpPr>
        <p:spPr>
          <a:xfrm>
            <a:off x="419100" y="1373483"/>
            <a:ext cx="11353800" cy="368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2375902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83171" y="541251"/>
            <a:ext cx="8825659" cy="704088"/>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smtClean="0"/>
              <a:pPr/>
              <a:t>5/30/2023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0352542" y="295731"/>
            <a:ext cx="838199" cy="767687"/>
          </a:xfrm>
          <a:prstGeom prst="rect">
            <a:avLst/>
          </a:prstGeo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8837783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6" name="Snip Diagonal Corner Rectangle 5"/>
          <p:cNvSpPr/>
          <p:nvPr/>
        </p:nvSpPr>
        <p:spPr>
          <a:xfrm flipV="1">
            <a:off x="304800" y="228600"/>
            <a:ext cx="11582400" cy="6387352"/>
          </a:xfrm>
          <a:prstGeom prst="snip2DiagRect">
            <a:avLst>
              <a:gd name="adj1" fmla="val 0"/>
              <a:gd name="adj2" fmla="val 2529"/>
            </a:avLst>
          </a:prstGeom>
          <a:solidFill>
            <a:schemeClr val="bg1"/>
          </a:solidFill>
          <a:ln>
            <a:noFill/>
          </a:ln>
          <a:effectLst>
            <a:outerShdw blurRad="50800" dist="635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Date Placeholder 1"/>
          <p:cNvSpPr>
            <a:spLocks noGrp="1"/>
          </p:cNvSpPr>
          <p:nvPr>
            <p:ph type="dt" sz="half" idx="10"/>
          </p:nvPr>
        </p:nvSpPr>
        <p:spPr/>
        <p:txBody>
          <a:bodyPr/>
          <a:lstStyle/>
          <a:p>
            <a:fld id="{B1115196-1C6F-4784-83AC-30756D8F10B3}" type="datetimeFigureOut">
              <a:rPr lang="en-US" smtClean="0"/>
              <a:t>5/30/2023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371D3E-5A18-49EB-AD2A-429AF165759F}" type="slidenum">
              <a:rPr lang="en-US" smtClean="0"/>
              <a:t>‹#›</a:t>
            </a:fld>
            <a:endParaRPr lang="en-US"/>
          </a:p>
        </p:txBody>
      </p:sp>
    </p:spTree>
    <p:extLst>
      <p:ext uri="{BB962C8B-B14F-4D97-AF65-F5344CB8AC3E}">
        <p14:creationId xmlns:p14="http://schemas.microsoft.com/office/powerpoint/2010/main" val="2922134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4" name="Text Placeholder 3">
            <a:extLst>
              <a:ext uri="{FF2B5EF4-FFF2-40B4-BE49-F238E27FC236}">
                <a16:creationId xmlns:a16="http://schemas.microsoft.com/office/drawing/2014/main" id="{6978A4A8-C50E-D711-17AF-08E5784DD390}"/>
              </a:ext>
            </a:extLst>
          </p:cNvPr>
          <p:cNvSpPr>
            <a:spLocks noGrp="1"/>
          </p:cNvSpPr>
          <p:nvPr>
            <p:ph type="body" sz="quarter" idx="10"/>
          </p:nvPr>
        </p:nvSpPr>
        <p:spPr>
          <a:xfrm>
            <a:off x="261938" y="2062163"/>
            <a:ext cx="5556250" cy="35496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1517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334283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3982065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3" name="Text Placeholder 2">
            <a:extLst>
              <a:ext uri="{FF2B5EF4-FFF2-40B4-BE49-F238E27FC236}">
                <a16:creationId xmlns:a16="http://schemas.microsoft.com/office/drawing/2014/main" id="{4894A0CF-4380-21C8-9BB1-69BB9103D54E}"/>
              </a:ext>
            </a:extLst>
          </p:cNvPr>
          <p:cNvSpPr>
            <a:spLocks noGrp="1"/>
          </p:cNvSpPr>
          <p:nvPr>
            <p:ph type="body" sz="quarter" idx="10"/>
          </p:nvPr>
        </p:nvSpPr>
        <p:spPr>
          <a:xfrm>
            <a:off x="261938" y="2011363"/>
            <a:ext cx="7053262" cy="3175000"/>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47105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b="1">
                <a:solidFill>
                  <a:schemeClr val="bg1"/>
                </a:solidFill>
                <a:latin typeface="+mn-lt"/>
                <a:ea typeface="Open Sans Semibold" panose="020B0706030804020204" pitchFamily="34" charset="0"/>
                <a:cs typeface="Open Sans Semibold" panose="020B0706030804020204" pitchFamily="34" charset="0"/>
              </a:defRPr>
            </a:lvl1pPr>
          </a:lstStyle>
          <a:p>
            <a:r>
              <a:rPr lang="en-US"/>
              <a:t>Main Title Slide</a:t>
            </a:r>
          </a:p>
        </p:txBody>
      </p:sp>
      <p:sp>
        <p:nvSpPr>
          <p:cNvPr id="3" name="Content Placeholder 2">
            <a:extLst>
              <a:ext uri="{FF2B5EF4-FFF2-40B4-BE49-F238E27FC236}">
                <a16:creationId xmlns:a16="http://schemas.microsoft.com/office/drawing/2014/main" id="{B3A84904-36D1-582F-EA83-2690B60D6C31}"/>
              </a:ext>
            </a:extLst>
          </p:cNvPr>
          <p:cNvSpPr>
            <a:spLocks noGrp="1"/>
          </p:cNvSpPr>
          <p:nvPr>
            <p:ph sz="quarter" idx="10"/>
          </p:nvPr>
        </p:nvSpPr>
        <p:spPr>
          <a:xfrm>
            <a:off x="206375" y="1571625"/>
            <a:ext cx="11739563" cy="4297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81960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812"/>
          <a:stretch/>
        </p:blipFill>
        <p:spPr>
          <a:xfrm>
            <a:off x="594" y="1"/>
            <a:ext cx="12191406" cy="739532"/>
          </a:xfrm>
          <a:prstGeom prst="rect">
            <a:avLst/>
          </a:prstGeom>
        </p:spPr>
      </p:pic>
      <p:sp>
        <p:nvSpPr>
          <p:cNvPr id="4" name="Content Placeholder 3">
            <a:extLst>
              <a:ext uri="{FF2B5EF4-FFF2-40B4-BE49-F238E27FC236}">
                <a16:creationId xmlns:a16="http://schemas.microsoft.com/office/drawing/2014/main" id="{73B1A522-9E72-5867-8361-D9DA27CEBF14}"/>
              </a:ext>
            </a:extLst>
          </p:cNvPr>
          <p:cNvSpPr>
            <a:spLocks noGrp="1"/>
          </p:cNvSpPr>
          <p:nvPr>
            <p:ph sz="quarter" idx="10"/>
          </p:nvPr>
        </p:nvSpPr>
        <p:spPr>
          <a:xfrm>
            <a:off x="407987" y="963613"/>
            <a:ext cx="11213205" cy="5628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itle 4">
            <a:extLst>
              <a:ext uri="{FF2B5EF4-FFF2-40B4-BE49-F238E27FC236}">
                <a16:creationId xmlns:a16="http://schemas.microsoft.com/office/drawing/2014/main" id="{9475D9E9-5683-A00F-8EED-13695569CFF1}"/>
              </a:ext>
            </a:extLst>
          </p:cNvPr>
          <p:cNvSpPr>
            <a:spLocks noGrp="1"/>
          </p:cNvSpPr>
          <p:nvPr>
            <p:ph type="title"/>
          </p:nvPr>
        </p:nvSpPr>
        <p:spPr>
          <a:xfrm>
            <a:off x="114992" y="128378"/>
            <a:ext cx="10515600" cy="507077"/>
          </a:xfrm>
        </p:spPr>
        <p:txBody>
          <a:bodyPr>
            <a:noAutofit/>
          </a:bodyPr>
          <a:lstStyle>
            <a:lvl1pPr>
              <a:defRPr sz="2800" b="1">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2245655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E47D2B9F-CAD1-4EF1-92C9-DF9E608B08F0}" type="datetimeFigureOut">
              <a:rPr lang="en-GB" smtClean="0"/>
              <a:t>30/05/2023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E9C73704-9545-4EDD-B912-C8D71F70D6C3}" type="slidenum">
              <a:rPr lang="en-GB" smtClean="0"/>
              <a:t>‹#›</a:t>
            </a:fld>
            <a:endParaRPr lang="en-GB"/>
          </a:p>
        </p:txBody>
      </p:sp>
    </p:spTree>
    <p:extLst>
      <p:ext uri="{BB962C8B-B14F-4D97-AF65-F5344CB8AC3E}">
        <p14:creationId xmlns:p14="http://schemas.microsoft.com/office/powerpoint/2010/main" val="214082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theme" Target="../theme/theme3.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C861E5-9B59-40E9-A918-986176C83D7A}" type="datetimeFigureOut">
              <a:rPr lang="en-GB" smtClean="0"/>
              <a:t>30/05/2023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A9DAAC-7C64-4135-8329-C4202E782E94}" type="slidenum">
              <a:rPr lang="en-GB" smtClean="0"/>
              <a:t>‹#›</a:t>
            </a:fld>
            <a:endParaRPr lang="en-GB"/>
          </a:p>
        </p:txBody>
      </p:sp>
    </p:spTree>
    <p:extLst>
      <p:ext uri="{BB962C8B-B14F-4D97-AF65-F5344CB8AC3E}">
        <p14:creationId xmlns:p14="http://schemas.microsoft.com/office/powerpoint/2010/main" val="30469206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87"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D2B9F-CAD1-4EF1-92C9-DF9E608B08F0}" type="datetimeFigureOut">
              <a:rPr lang="en-GB" smtClean="0"/>
              <a:t>30/05/2023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C73704-9545-4EDD-B912-C8D71F70D6C3}" type="slidenum">
              <a:rPr lang="en-GB" smtClean="0"/>
              <a:t>‹#›</a:t>
            </a:fld>
            <a:endParaRPr lang="en-GB"/>
          </a:p>
        </p:txBody>
      </p:sp>
    </p:spTree>
    <p:extLst>
      <p:ext uri="{BB962C8B-B14F-4D97-AF65-F5344CB8AC3E}">
        <p14:creationId xmlns:p14="http://schemas.microsoft.com/office/powerpoint/2010/main" val="3652369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52" r:id="rId4"/>
    <p:sldLayoutId id="214748367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33CEC8-2EFB-443D-B918-BF0CD61163CF}" type="datetimeFigureOut">
              <a:rPr lang="en-GB" smtClean="0"/>
              <a:t>30/05/2023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5CB11-2013-447C-9D9F-08F1B3C6E322}" type="slidenum">
              <a:rPr lang="en-GB" smtClean="0"/>
              <a:t>‹#›</a:t>
            </a:fld>
            <a:endParaRPr lang="en-GB"/>
          </a:p>
        </p:txBody>
      </p:sp>
    </p:spTree>
    <p:extLst>
      <p:ext uri="{BB962C8B-B14F-4D97-AF65-F5344CB8AC3E}">
        <p14:creationId xmlns:p14="http://schemas.microsoft.com/office/powerpoint/2010/main" val="261872046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86" r:id="rId4"/>
    <p:sldLayoutId id="2147483674" r:id="rId5"/>
    <p:sldLayoutId id="2147483675" r:id="rId6"/>
    <p:sldLayoutId id="2147483676" r:id="rId7"/>
    <p:sldLayoutId id="2147483677" r:id="rId8"/>
    <p:sldLayoutId id="2147483678" r:id="rId9"/>
    <p:sldLayoutId id="214748367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hyperlink" Target="https://eur02.safelinks.protection.outlook.com/?url=https%3A%2F%2Fforms.office.com%2FPages%2FResponsePage.aspx%3Fid%3DIA_9bshXR0S1PwDUmSylC9QnpiM2I7tDhSH-IzBN73pUQzJEU1VHS1pENzdJMTkzTTEzSTEzMVRKOC4u&amp;data=05%7C01%7CVinitaS%40JustIT.co.uk%7Cd19e2992a6004951db6708db2a2892db%7C6efd0f2057c84447b53f00d4992ca50b%7C0%7C0%7C638150125971120541%7CUnknown%7CTWFpbGZsb3d8eyJWIjoiMC4wLjAwMDAiLCJQIjoiV2luMzIiLCJBTiI6Ik1haWwiLCJXVCI6Mn0%3D%7C3000%7C%7C%7C&amp;sdata=woh8HBFK1SE9bKjvil2m9MczLlI01WFyFggNd7yMhFU%3D&amp;reserved=0" TargetMode="Externa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CBFB92-D9C2-284A-ACB5-7F126D5B59EA}"/>
              </a:ext>
            </a:extLst>
          </p:cNvPr>
          <p:cNvSpPr>
            <a:spLocks noGrp="1"/>
          </p:cNvSpPr>
          <p:nvPr>
            <p:ph type="ctrTitle"/>
          </p:nvPr>
        </p:nvSpPr>
        <p:spPr/>
        <p:txBody>
          <a:bodyPr/>
          <a:lstStyle/>
          <a:p>
            <a:r>
              <a:rPr lang="en-GB"/>
              <a:t>Look up function</a:t>
            </a:r>
          </a:p>
        </p:txBody>
      </p:sp>
    </p:spTree>
    <p:extLst>
      <p:ext uri="{BB962C8B-B14F-4D97-AF65-F5344CB8AC3E}">
        <p14:creationId xmlns:p14="http://schemas.microsoft.com/office/powerpoint/2010/main" val="3511989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237E0FE-F4BC-95A1-8CDF-316098C7FF87}"/>
              </a:ext>
            </a:extLst>
          </p:cNvPr>
          <p:cNvSpPr>
            <a:spLocks noGrp="1"/>
          </p:cNvSpPr>
          <p:nvPr>
            <p:ph sz="quarter" idx="10"/>
          </p:nvPr>
        </p:nvSpPr>
        <p:spPr/>
        <p:txBody>
          <a:bodyPr/>
          <a:lstStyle/>
          <a:p>
            <a:r>
              <a:rPr lang="en-GB"/>
              <a:t>Open Biggest Atlantic Hurricanes-1 from your sample files folder.</a:t>
            </a:r>
          </a:p>
          <a:p>
            <a:r>
              <a:rPr lang="en-GB"/>
              <a:t>The sample file for this lesson lists some of the biggest Atlantic hurricanes from 1870 to 2017. Each hurricane is categorized (from 1-5).</a:t>
            </a:r>
          </a:p>
          <a:p>
            <a:endParaRPr lang="en-GB"/>
          </a:p>
        </p:txBody>
      </p:sp>
      <p:sp>
        <p:nvSpPr>
          <p:cNvPr id="3" name="Title 2">
            <a:extLst>
              <a:ext uri="{FF2B5EF4-FFF2-40B4-BE49-F238E27FC236}">
                <a16:creationId xmlns:a16="http://schemas.microsoft.com/office/drawing/2014/main" id="{8D77EF2B-6AA1-3E7F-FF98-B19320F6ED24}"/>
              </a:ext>
            </a:extLst>
          </p:cNvPr>
          <p:cNvSpPr>
            <a:spLocks noGrp="1"/>
          </p:cNvSpPr>
          <p:nvPr>
            <p:ph type="title"/>
          </p:nvPr>
        </p:nvSpPr>
        <p:spPr/>
        <p:txBody>
          <a:bodyPr/>
          <a:lstStyle/>
          <a:p>
            <a:r>
              <a:rPr lang="en-GB"/>
              <a:t>Use the SWITCH function</a:t>
            </a:r>
          </a:p>
        </p:txBody>
      </p:sp>
      <p:pic>
        <p:nvPicPr>
          <p:cNvPr id="5" name="Picture 4">
            <a:extLst>
              <a:ext uri="{FF2B5EF4-FFF2-40B4-BE49-F238E27FC236}">
                <a16:creationId xmlns:a16="http://schemas.microsoft.com/office/drawing/2014/main" id="{E4F24EB3-1D15-72E2-4429-2DACE49CF7EB}"/>
              </a:ext>
            </a:extLst>
          </p:cNvPr>
          <p:cNvPicPr>
            <a:picLocks noChangeAspect="1"/>
          </p:cNvPicPr>
          <p:nvPr/>
        </p:nvPicPr>
        <p:blipFill>
          <a:blip r:embed="rId3"/>
          <a:stretch>
            <a:fillRect/>
          </a:stretch>
        </p:blipFill>
        <p:spPr>
          <a:xfrm>
            <a:off x="2370768" y="2454743"/>
            <a:ext cx="7287642" cy="2305372"/>
          </a:xfrm>
          <a:prstGeom prst="rect">
            <a:avLst/>
          </a:prstGeom>
        </p:spPr>
      </p:pic>
    </p:spTree>
    <p:extLst>
      <p:ext uri="{BB962C8B-B14F-4D97-AF65-F5344CB8AC3E}">
        <p14:creationId xmlns:p14="http://schemas.microsoft.com/office/powerpoint/2010/main" val="1247831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5B68AA-4C8B-EC3F-0A82-924B58F50BA1}"/>
              </a:ext>
            </a:extLst>
          </p:cNvPr>
          <p:cNvSpPr>
            <a:spLocks noGrp="1"/>
          </p:cNvSpPr>
          <p:nvPr>
            <p:ph sz="quarter" idx="10"/>
          </p:nvPr>
        </p:nvSpPr>
        <p:spPr/>
        <p:txBody>
          <a:bodyPr/>
          <a:lstStyle/>
          <a:p>
            <a:r>
              <a:rPr lang="en-GB"/>
              <a:t>Use the SWITCH function to calculate the maximum wind speed for each hurricane.</a:t>
            </a:r>
          </a:p>
          <a:p>
            <a:r>
              <a:rPr lang="en-GB"/>
              <a:t>The maximum wind speed for each hurricane category is shown at the bottom of the list:</a:t>
            </a:r>
          </a:p>
        </p:txBody>
      </p:sp>
      <p:pic>
        <p:nvPicPr>
          <p:cNvPr id="5" name="Picture 4">
            <a:extLst>
              <a:ext uri="{FF2B5EF4-FFF2-40B4-BE49-F238E27FC236}">
                <a16:creationId xmlns:a16="http://schemas.microsoft.com/office/drawing/2014/main" id="{E4AACB87-FECC-E9ED-CD49-FB71451D00D8}"/>
              </a:ext>
            </a:extLst>
          </p:cNvPr>
          <p:cNvPicPr>
            <a:picLocks noChangeAspect="1"/>
          </p:cNvPicPr>
          <p:nvPr/>
        </p:nvPicPr>
        <p:blipFill>
          <a:blip r:embed="rId2"/>
          <a:stretch>
            <a:fillRect/>
          </a:stretch>
        </p:blipFill>
        <p:spPr>
          <a:xfrm>
            <a:off x="2953683" y="2782458"/>
            <a:ext cx="5607470" cy="2630369"/>
          </a:xfrm>
          <a:prstGeom prst="rect">
            <a:avLst/>
          </a:prstGeom>
        </p:spPr>
      </p:pic>
    </p:spTree>
    <p:extLst>
      <p:ext uri="{BB962C8B-B14F-4D97-AF65-F5344CB8AC3E}">
        <p14:creationId xmlns:p14="http://schemas.microsoft.com/office/powerpoint/2010/main" val="676186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911215A-1A80-375C-AF56-6253DC4D954E}"/>
              </a:ext>
            </a:extLst>
          </p:cNvPr>
          <p:cNvSpPr>
            <a:spLocks noGrp="1"/>
          </p:cNvSpPr>
          <p:nvPr>
            <p:ph sz="quarter" idx="10"/>
          </p:nvPr>
        </p:nvSpPr>
        <p:spPr/>
        <p:txBody>
          <a:bodyPr/>
          <a:lstStyle/>
          <a:p>
            <a:r>
              <a:rPr lang="en-GB"/>
              <a:t>Click in cell E4.</a:t>
            </a:r>
          </a:p>
          <a:p>
            <a:pPr marL="0" indent="0">
              <a:buNone/>
            </a:pPr>
            <a:r>
              <a:rPr lang="en-GB"/>
              <a:t>2. Click: </a:t>
            </a:r>
            <a:r>
              <a:rPr lang="en-GB" err="1"/>
              <a:t>Formulas→Function</a:t>
            </a:r>
            <a:r>
              <a:rPr lang="en-GB"/>
              <a:t> </a:t>
            </a:r>
            <a:r>
              <a:rPr lang="en-GB" err="1"/>
              <a:t>Library→Logical→SWITCH</a:t>
            </a:r>
            <a:r>
              <a:rPr lang="en-GB"/>
              <a:t>.</a:t>
            </a:r>
          </a:p>
          <a:p>
            <a:pPr marL="0" indent="0">
              <a:buNone/>
            </a:pPr>
            <a:r>
              <a:rPr lang="en-GB"/>
              <a:t>The Function Arguments dialog appears.</a:t>
            </a:r>
          </a:p>
          <a:p>
            <a:pPr marL="0" indent="0">
              <a:buNone/>
            </a:pPr>
            <a:r>
              <a:rPr lang="en-GB"/>
              <a:t>3. Click in the Expression box.</a:t>
            </a:r>
          </a:p>
          <a:p>
            <a:pPr marL="0" indent="0">
              <a:buNone/>
            </a:pPr>
            <a:r>
              <a:rPr lang="en-GB"/>
              <a:t>4. Click once on cell D4.</a:t>
            </a:r>
          </a:p>
          <a:p>
            <a:pPr marL="0" indent="0">
              <a:buNone/>
            </a:pPr>
            <a:r>
              <a:rPr lang="en-GB"/>
              <a:t>5. In the Value1 box enter the value: 1</a:t>
            </a:r>
          </a:p>
          <a:p>
            <a:pPr marL="0" indent="0">
              <a:buNone/>
            </a:pPr>
            <a:r>
              <a:rPr lang="en-GB"/>
              <a:t>6. In the Result1 box enter the value: 95</a:t>
            </a:r>
          </a:p>
          <a:p>
            <a:pPr marL="0" indent="0">
              <a:buNone/>
            </a:pPr>
            <a:r>
              <a:rPr lang="en-GB"/>
              <a:t>You have now defined a Value/Result pair for a Category 1 hurricane.</a:t>
            </a:r>
          </a:p>
        </p:txBody>
      </p:sp>
      <p:pic>
        <p:nvPicPr>
          <p:cNvPr id="5" name="Picture 4">
            <a:extLst>
              <a:ext uri="{FF2B5EF4-FFF2-40B4-BE49-F238E27FC236}">
                <a16:creationId xmlns:a16="http://schemas.microsoft.com/office/drawing/2014/main" id="{C8BD77F8-9C9A-1CB7-42BE-5378AE027DF0}"/>
              </a:ext>
            </a:extLst>
          </p:cNvPr>
          <p:cNvPicPr>
            <a:picLocks noChangeAspect="1"/>
          </p:cNvPicPr>
          <p:nvPr/>
        </p:nvPicPr>
        <p:blipFill>
          <a:blip r:embed="rId2"/>
          <a:stretch>
            <a:fillRect/>
          </a:stretch>
        </p:blipFill>
        <p:spPr>
          <a:xfrm>
            <a:off x="6715132" y="2272643"/>
            <a:ext cx="4906060" cy="1505160"/>
          </a:xfrm>
          <a:prstGeom prst="rect">
            <a:avLst/>
          </a:prstGeom>
        </p:spPr>
      </p:pic>
    </p:spTree>
    <p:extLst>
      <p:ext uri="{BB962C8B-B14F-4D97-AF65-F5344CB8AC3E}">
        <p14:creationId xmlns:p14="http://schemas.microsoft.com/office/powerpoint/2010/main" val="2618729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BBAF4B-BD2F-8B3E-9140-17BB023EC362}"/>
              </a:ext>
            </a:extLst>
          </p:cNvPr>
          <p:cNvSpPr>
            <a:spLocks noGrp="1"/>
          </p:cNvSpPr>
          <p:nvPr>
            <p:ph sz="quarter" idx="10"/>
          </p:nvPr>
        </p:nvSpPr>
        <p:spPr/>
        <p:txBody>
          <a:bodyPr/>
          <a:lstStyle/>
          <a:p>
            <a:r>
              <a:rPr lang="en-GB"/>
              <a:t>Continue to define pairs of values for category 2 to 5 hurricanes</a:t>
            </a:r>
          </a:p>
          <a:p>
            <a:r>
              <a:rPr lang="en-GB"/>
              <a:t>The SWITCH function allows you to add up to 127 Value/Result pairs.</a:t>
            </a:r>
          </a:p>
          <a:p>
            <a:pPr marL="0" indent="0">
              <a:buNone/>
            </a:pPr>
            <a:r>
              <a:rPr lang="en-GB"/>
              <a:t>8. In the final Default_or_value6 box, type: “Error”</a:t>
            </a:r>
          </a:p>
          <a:p>
            <a:r>
              <a:rPr lang="en-GB"/>
              <a:t>This text will be displayed in the event that a category cell is out of range or empty.</a:t>
            </a:r>
          </a:p>
          <a:p>
            <a:r>
              <a:rPr lang="en-GB"/>
              <a:t>See sidebar for all of the values that you should </a:t>
            </a:r>
          </a:p>
          <a:p>
            <a:pPr marL="0" indent="0">
              <a:buNone/>
            </a:pPr>
            <a:r>
              <a:rPr lang="en-GB"/>
              <a:t>have entered.</a:t>
            </a:r>
          </a:p>
          <a:p>
            <a:pPr marL="0" indent="0">
              <a:buNone/>
            </a:pPr>
            <a:r>
              <a:rPr lang="en-GB"/>
              <a:t>9. Click the OK button.</a:t>
            </a:r>
          </a:p>
        </p:txBody>
      </p:sp>
      <p:pic>
        <p:nvPicPr>
          <p:cNvPr id="5" name="Picture 4">
            <a:extLst>
              <a:ext uri="{FF2B5EF4-FFF2-40B4-BE49-F238E27FC236}">
                <a16:creationId xmlns:a16="http://schemas.microsoft.com/office/drawing/2014/main" id="{1D4DA80B-7DBE-A39C-35C4-EF1320CD29F0}"/>
              </a:ext>
            </a:extLst>
          </p:cNvPr>
          <p:cNvPicPr>
            <a:picLocks noChangeAspect="1"/>
          </p:cNvPicPr>
          <p:nvPr/>
        </p:nvPicPr>
        <p:blipFill>
          <a:blip r:embed="rId2"/>
          <a:stretch>
            <a:fillRect/>
          </a:stretch>
        </p:blipFill>
        <p:spPr>
          <a:xfrm>
            <a:off x="7911752" y="3135794"/>
            <a:ext cx="3410426" cy="3277057"/>
          </a:xfrm>
          <a:prstGeom prst="rect">
            <a:avLst/>
          </a:prstGeom>
        </p:spPr>
      </p:pic>
    </p:spTree>
    <p:extLst>
      <p:ext uri="{BB962C8B-B14F-4D97-AF65-F5344CB8AC3E}">
        <p14:creationId xmlns:p14="http://schemas.microsoft.com/office/powerpoint/2010/main" val="2934840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A3F034B-31C4-A3C5-0993-333CE6FCDC54}"/>
              </a:ext>
            </a:extLst>
          </p:cNvPr>
          <p:cNvSpPr>
            <a:spLocks noGrp="1"/>
          </p:cNvSpPr>
          <p:nvPr>
            <p:ph sz="quarter" idx="10"/>
          </p:nvPr>
        </p:nvSpPr>
        <p:spPr/>
        <p:txBody>
          <a:bodyPr/>
          <a:lstStyle/>
          <a:p>
            <a:r>
              <a:rPr lang="en-GB"/>
              <a:t>AutoFill the formula in cell E4 down to the end of the range.</a:t>
            </a:r>
          </a:p>
          <a:p>
            <a:r>
              <a:rPr lang="en-GB"/>
              <a:t>The maximum wind speed is now shown for each hurricane.</a:t>
            </a:r>
          </a:p>
          <a:p>
            <a:endParaRPr lang="en-GB"/>
          </a:p>
          <a:p>
            <a:endParaRPr lang="en-GB"/>
          </a:p>
          <a:p>
            <a:endParaRPr lang="en-GB"/>
          </a:p>
          <a:p>
            <a:endParaRPr lang="en-GB"/>
          </a:p>
          <a:p>
            <a:endParaRPr lang="en-GB"/>
          </a:p>
          <a:p>
            <a:endParaRPr lang="en-GB"/>
          </a:p>
          <a:p>
            <a:r>
              <a:rPr lang="en-GB"/>
              <a:t>Save your work as Biggest Atlantic Hurricanes-2.</a:t>
            </a:r>
          </a:p>
        </p:txBody>
      </p:sp>
      <p:pic>
        <p:nvPicPr>
          <p:cNvPr id="5" name="Picture 4">
            <a:extLst>
              <a:ext uri="{FF2B5EF4-FFF2-40B4-BE49-F238E27FC236}">
                <a16:creationId xmlns:a16="http://schemas.microsoft.com/office/drawing/2014/main" id="{CFBAAC5C-EAA2-0699-787D-B0BED246FE40}"/>
              </a:ext>
            </a:extLst>
          </p:cNvPr>
          <p:cNvPicPr>
            <a:picLocks noChangeAspect="1"/>
          </p:cNvPicPr>
          <p:nvPr/>
        </p:nvPicPr>
        <p:blipFill>
          <a:blip r:embed="rId2"/>
          <a:stretch>
            <a:fillRect/>
          </a:stretch>
        </p:blipFill>
        <p:spPr>
          <a:xfrm>
            <a:off x="2842758" y="2185814"/>
            <a:ext cx="6506483" cy="2486372"/>
          </a:xfrm>
          <a:prstGeom prst="rect">
            <a:avLst/>
          </a:prstGeom>
        </p:spPr>
      </p:pic>
    </p:spTree>
    <p:extLst>
      <p:ext uri="{BB962C8B-B14F-4D97-AF65-F5344CB8AC3E}">
        <p14:creationId xmlns:p14="http://schemas.microsoft.com/office/powerpoint/2010/main" val="2311671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142D6-B0B5-906E-7CD4-BD1A71FADE9F}"/>
              </a:ext>
            </a:extLst>
          </p:cNvPr>
          <p:cNvSpPr>
            <a:spLocks noGrp="1"/>
          </p:cNvSpPr>
          <p:nvPr>
            <p:ph type="ctrTitle"/>
          </p:nvPr>
        </p:nvSpPr>
        <p:spPr/>
        <p:txBody>
          <a:bodyPr/>
          <a:lstStyle/>
          <a:p>
            <a:r>
              <a:rPr lang="en-US">
                <a:latin typeface="Open Sans Semibold"/>
                <a:ea typeface="Open Sans Semibold"/>
                <a:cs typeface="Open Sans Semibold"/>
              </a:rPr>
              <a:t>Summative Assessment</a:t>
            </a:r>
            <a:endParaRPr lang="en-US"/>
          </a:p>
        </p:txBody>
      </p:sp>
      <p:sp>
        <p:nvSpPr>
          <p:cNvPr id="3" name="TextBox 2">
            <a:extLst>
              <a:ext uri="{FF2B5EF4-FFF2-40B4-BE49-F238E27FC236}">
                <a16:creationId xmlns:a16="http://schemas.microsoft.com/office/drawing/2014/main" id="{9A17649B-8FF5-7733-C364-1834CD136491}"/>
              </a:ext>
            </a:extLst>
          </p:cNvPr>
          <p:cNvSpPr txBox="1"/>
          <p:nvPr/>
        </p:nvSpPr>
        <p:spPr>
          <a:xfrm>
            <a:off x="284976" y="1462048"/>
            <a:ext cx="1152292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Students are requested to complete the following short assessment to help us identify what they learned about the topic during the session.</a:t>
            </a:r>
            <a:br>
              <a:rPr lang="en-US">
                <a:cs typeface="Calibri"/>
              </a:rPr>
            </a:br>
            <a:br>
              <a:rPr lang="en-US">
                <a:cs typeface="Calibri"/>
              </a:rPr>
            </a:br>
            <a:r>
              <a:rPr lang="en-US">
                <a:cs typeface="Calibri"/>
              </a:rPr>
              <a:t>Note: This is a graded assessment. </a:t>
            </a:r>
            <a:endParaRPr lang="en-US"/>
          </a:p>
          <a:p>
            <a:endParaRPr lang="en-US">
              <a:cs typeface="Calibri"/>
            </a:endParaRPr>
          </a:p>
          <a:p>
            <a:r>
              <a:rPr lang="en-US">
                <a:cs typeface="Calibri"/>
              </a:rPr>
              <a:t>Link to assessment: </a:t>
            </a:r>
            <a:r>
              <a:rPr lang="en-US">
                <a:ea typeface="+mn-lt"/>
                <a:cs typeface="+mn-lt"/>
                <a:hlinkClick r:id="rId2"/>
              </a:rPr>
              <a:t>https://forms.office.com/Pages/ResponsePage.aspx?id=IA_9bshXR0S1PwDUmSylC9QnpiM2I7tDhSH-IzBN73pUQzJEU1VHS1pENzdJMTkzTTEzSTEzMVRKOC4u</a:t>
            </a:r>
          </a:p>
          <a:p>
            <a:endParaRPr lang="en-US">
              <a:ea typeface="+mn-lt"/>
              <a:cs typeface="+mn-lt"/>
            </a:endParaRPr>
          </a:p>
        </p:txBody>
      </p:sp>
    </p:spTree>
    <p:extLst>
      <p:ext uri="{BB962C8B-B14F-4D97-AF65-F5344CB8AC3E}">
        <p14:creationId xmlns:p14="http://schemas.microsoft.com/office/powerpoint/2010/main" val="212896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4C1D8E-8767-44D0-909C-BFB5246C3FA7}"/>
              </a:ext>
            </a:extLst>
          </p:cNvPr>
          <p:cNvSpPr txBox="1">
            <a:spLocks/>
          </p:cNvSpPr>
          <p:nvPr/>
        </p:nvSpPr>
        <p:spPr>
          <a:xfrm>
            <a:off x="0" y="2243825"/>
            <a:ext cx="6096000" cy="15407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algn="ctr"/>
            <a:r>
              <a:rPr lang="en-GB" sz="3600">
                <a:latin typeface="Open Sans Semibold" panose="020B0706030804020204" pitchFamily="34" charset="0"/>
                <a:ea typeface="Open Sans Semibold" panose="020B0706030804020204" pitchFamily="34" charset="0"/>
                <a:cs typeface="Open Sans Semibold" panose="020B0706030804020204" pitchFamily="34" charset="0"/>
              </a:rPr>
              <a:t>Camera Expectations</a:t>
            </a:r>
            <a:endParaRPr lang="en-US" sz="3600">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2" name="Picture 1" descr="Text&#10;&#10;Description automatically generated">
            <a:extLst>
              <a:ext uri="{FF2B5EF4-FFF2-40B4-BE49-F238E27FC236}">
                <a16:creationId xmlns:a16="http://schemas.microsoft.com/office/drawing/2014/main" id="{CD7351FE-90AC-2DEF-6E62-5D20842A8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807" y="6025314"/>
            <a:ext cx="2092699" cy="780840"/>
          </a:xfrm>
          <a:prstGeom prst="rect">
            <a:avLst/>
          </a:prstGeom>
        </p:spPr>
      </p:pic>
    </p:spTree>
    <p:extLst>
      <p:ext uri="{BB962C8B-B14F-4D97-AF65-F5344CB8AC3E}">
        <p14:creationId xmlns:p14="http://schemas.microsoft.com/office/powerpoint/2010/main" val="2995522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069E0F-9C2D-4BBE-A579-EA1EFA578934}"/>
              </a:ext>
            </a:extLst>
          </p:cNvPr>
          <p:cNvSpPr>
            <a:spLocks noGrp="1"/>
          </p:cNvSpPr>
          <p:nvPr>
            <p:ph type="ctrTitle"/>
          </p:nvPr>
        </p:nvSpPr>
        <p:spPr/>
        <p:txBody>
          <a:bodyPr>
            <a:normAutofit/>
          </a:bodyPr>
          <a:lstStyle/>
          <a:p>
            <a:r>
              <a:rPr lang="en-GB" sz="2000"/>
              <a:t>Before we start… Please have your</a:t>
            </a:r>
            <a:br>
              <a:rPr lang="en-GB" sz="2000"/>
            </a:br>
            <a:r>
              <a:rPr lang="en-GB" sz="2000"/>
              <a:t>camera switched on.</a:t>
            </a:r>
          </a:p>
        </p:txBody>
      </p:sp>
      <p:sp>
        <p:nvSpPr>
          <p:cNvPr id="2" name="Content Placeholder 3">
            <a:extLst>
              <a:ext uri="{FF2B5EF4-FFF2-40B4-BE49-F238E27FC236}">
                <a16:creationId xmlns:a16="http://schemas.microsoft.com/office/drawing/2014/main" id="{AC673ED2-CA28-4A00-B9F6-A4FC890756D5}"/>
              </a:ext>
            </a:extLst>
          </p:cNvPr>
          <p:cNvSpPr txBox="1">
            <a:spLocks/>
          </p:cNvSpPr>
          <p:nvPr/>
        </p:nvSpPr>
        <p:spPr>
          <a:xfrm>
            <a:off x="8182466" y="390616"/>
            <a:ext cx="3991180" cy="343613"/>
          </a:xfrm>
          <a:prstGeom prst="rect">
            <a:avLst/>
          </a:prstGeom>
        </p:spPr>
        <p:txBody>
          <a:bodyPr vert="horz" lIns="91440" tIns="45720" rIns="91440" bIns="45720" rtlCol="0">
            <a:noAutofit/>
          </a:bodyPr>
          <a:lstStyle>
            <a:lvl1pPr marL="0" indent="0" algn="r" defTabSz="914400" rtl="0" eaLnBrk="1" latinLnBrk="0" hangingPunct="1">
              <a:lnSpc>
                <a:spcPct val="90000"/>
              </a:lnSpc>
              <a:spcBef>
                <a:spcPts val="1000"/>
              </a:spcBef>
              <a:buFont typeface="Arial" panose="020B0604020202020204" pitchFamily="34" charset="0"/>
              <a:buNone/>
              <a:defRPr sz="1600" kern="12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GB" sz="2000"/>
              <a:t>Camera Expectations</a:t>
            </a:r>
          </a:p>
        </p:txBody>
      </p:sp>
      <p:sp>
        <p:nvSpPr>
          <p:cNvPr id="4" name="Content Placeholder 2">
            <a:extLst>
              <a:ext uri="{FF2B5EF4-FFF2-40B4-BE49-F238E27FC236}">
                <a16:creationId xmlns:a16="http://schemas.microsoft.com/office/drawing/2014/main" id="{3AE942D8-3CC4-547A-3DAF-5FC0A9CDD632}"/>
              </a:ext>
            </a:extLst>
          </p:cNvPr>
          <p:cNvSpPr txBox="1">
            <a:spLocks/>
          </p:cNvSpPr>
          <p:nvPr/>
        </p:nvSpPr>
        <p:spPr>
          <a:xfrm>
            <a:off x="-70021" y="2539913"/>
            <a:ext cx="12262022" cy="11531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b="1">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This is a </a:t>
            </a:r>
            <a:r>
              <a:rPr lang="en-GB" b="1" u="sng">
                <a:solidFill>
                  <a:srgbClr val="2F7EC0"/>
                </a:solidFill>
                <a:latin typeface="Open Sans" panose="020B0606030504020204" pitchFamily="34" charset="0"/>
                <a:ea typeface="Open Sans" panose="020B0606030504020204" pitchFamily="34" charset="0"/>
                <a:cs typeface="Open Sans" panose="020B0606030504020204" pitchFamily="34" charset="0"/>
              </a:rPr>
              <a:t>mandatory requirement </a:t>
            </a:r>
            <a:r>
              <a:rPr lang="en-GB" b="1">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for the duration of the course.</a:t>
            </a:r>
            <a:r>
              <a:rPr lang="en-GB">
                <a:solidFill>
                  <a:srgbClr val="2F7EC0"/>
                </a:solidFill>
                <a:latin typeface="Open Sans Semibold" panose="020B0706030804020204" pitchFamily="34" charset="0"/>
                <a:ea typeface="Open Sans Semibold" panose="020B0706030804020204" pitchFamily="34" charset="0"/>
                <a:cs typeface="Open Sans Semibold" panose="020B0706030804020204" pitchFamily="34" charset="0"/>
              </a:rPr>
              <a:t> </a:t>
            </a:r>
          </a:p>
        </p:txBody>
      </p:sp>
      <p:pic>
        <p:nvPicPr>
          <p:cNvPr id="6" name="Picture 5">
            <a:extLst>
              <a:ext uri="{FF2B5EF4-FFF2-40B4-BE49-F238E27FC236}">
                <a16:creationId xmlns:a16="http://schemas.microsoft.com/office/drawing/2014/main" id="{0FFE3444-BF16-2C34-13BD-4AE1E394988B}"/>
              </a:ext>
            </a:extLst>
          </p:cNvPr>
          <p:cNvPicPr>
            <a:picLocks noChangeAspect="1"/>
          </p:cNvPicPr>
          <p:nvPr/>
        </p:nvPicPr>
        <p:blipFill>
          <a:blip r:embed="rId2"/>
          <a:stretch>
            <a:fillRect/>
          </a:stretch>
        </p:blipFill>
        <p:spPr>
          <a:xfrm>
            <a:off x="8799909" y="1168161"/>
            <a:ext cx="1321058" cy="1153173"/>
          </a:xfrm>
          <a:prstGeom prst="rect">
            <a:avLst/>
          </a:prstGeom>
        </p:spPr>
      </p:pic>
      <p:grpSp>
        <p:nvGrpSpPr>
          <p:cNvPr id="8" name="Group 7">
            <a:extLst>
              <a:ext uri="{FF2B5EF4-FFF2-40B4-BE49-F238E27FC236}">
                <a16:creationId xmlns:a16="http://schemas.microsoft.com/office/drawing/2014/main" id="{98D8376B-4A6B-2E1A-1801-874CFD0BF9E3}"/>
              </a:ext>
            </a:extLst>
          </p:cNvPr>
          <p:cNvGrpSpPr/>
          <p:nvPr/>
        </p:nvGrpSpPr>
        <p:grpSpPr>
          <a:xfrm>
            <a:off x="418891" y="1356264"/>
            <a:ext cx="6006622" cy="885667"/>
            <a:chOff x="5465686" y="1996240"/>
            <a:chExt cx="5429973" cy="683581"/>
          </a:xfrm>
        </p:grpSpPr>
        <p:pic>
          <p:nvPicPr>
            <p:cNvPr id="10" name="Picture 9">
              <a:extLst>
                <a:ext uri="{FF2B5EF4-FFF2-40B4-BE49-F238E27FC236}">
                  <a16:creationId xmlns:a16="http://schemas.microsoft.com/office/drawing/2014/main" id="{0A11C599-D194-37E9-BD3E-BBD60398C35C}"/>
                </a:ext>
              </a:extLst>
            </p:cNvPr>
            <p:cNvPicPr>
              <a:picLocks noChangeAspect="1"/>
            </p:cNvPicPr>
            <p:nvPr/>
          </p:nvPicPr>
          <p:blipFill>
            <a:blip r:embed="rId3"/>
            <a:stretch>
              <a:fillRect/>
            </a:stretch>
          </p:blipFill>
          <p:spPr>
            <a:xfrm>
              <a:off x="5465686" y="2019493"/>
              <a:ext cx="5429973" cy="637077"/>
            </a:xfrm>
            <a:prstGeom prst="rect">
              <a:avLst/>
            </a:prstGeom>
          </p:spPr>
        </p:pic>
        <p:sp>
          <p:nvSpPr>
            <p:cNvPr id="12" name="Oval 11">
              <a:extLst>
                <a:ext uri="{FF2B5EF4-FFF2-40B4-BE49-F238E27FC236}">
                  <a16:creationId xmlns:a16="http://schemas.microsoft.com/office/drawing/2014/main" id="{44A8A3A8-DED2-B2C8-6CC6-C2EF44735659}"/>
                </a:ext>
              </a:extLst>
            </p:cNvPr>
            <p:cNvSpPr/>
            <p:nvPr/>
          </p:nvSpPr>
          <p:spPr>
            <a:xfrm>
              <a:off x="8125758" y="1996240"/>
              <a:ext cx="648070" cy="683581"/>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4" name="Picture 13">
            <a:extLst>
              <a:ext uri="{FF2B5EF4-FFF2-40B4-BE49-F238E27FC236}">
                <a16:creationId xmlns:a16="http://schemas.microsoft.com/office/drawing/2014/main" id="{859D1D3B-B280-F5C6-ADD6-D7774D9CF815}"/>
              </a:ext>
            </a:extLst>
          </p:cNvPr>
          <p:cNvPicPr>
            <a:picLocks noChangeAspect="1"/>
          </p:cNvPicPr>
          <p:nvPr/>
        </p:nvPicPr>
        <p:blipFill>
          <a:blip r:embed="rId4"/>
          <a:stretch>
            <a:fillRect/>
          </a:stretch>
        </p:blipFill>
        <p:spPr>
          <a:xfrm>
            <a:off x="154278" y="3057656"/>
            <a:ext cx="1627728" cy="1708020"/>
          </a:xfrm>
          <a:prstGeom prst="rect">
            <a:avLst/>
          </a:prstGeom>
        </p:spPr>
      </p:pic>
      <p:sp>
        <p:nvSpPr>
          <p:cNvPr id="16" name="TextBox 15">
            <a:extLst>
              <a:ext uri="{FF2B5EF4-FFF2-40B4-BE49-F238E27FC236}">
                <a16:creationId xmlns:a16="http://schemas.microsoft.com/office/drawing/2014/main" id="{CDC82C1A-389D-95F9-F007-793226021009}"/>
              </a:ext>
            </a:extLst>
          </p:cNvPr>
          <p:cNvSpPr txBox="1"/>
          <p:nvPr/>
        </p:nvSpPr>
        <p:spPr>
          <a:xfrm>
            <a:off x="1912039" y="3122935"/>
            <a:ext cx="5265303" cy="923330"/>
          </a:xfrm>
          <a:prstGeom prst="rect">
            <a:avLst/>
          </a:prstGeom>
          <a:noFill/>
          <a:ln>
            <a:solidFill>
              <a:schemeClr val="accent1"/>
            </a:solidFill>
          </a:ln>
        </p:spPr>
        <p:txBody>
          <a:bodyPr wrap="square">
            <a:spAutoFit/>
          </a:bodyPr>
          <a:lstStyle/>
          <a:p>
            <a:pPr algn="ctr"/>
            <a:r>
              <a:rPr lang="en-GB">
                <a:effectLst/>
                <a:latin typeface="Open Sans Light" panose="020B0306030504020204" pitchFamily="34" charset="0"/>
                <a:ea typeface="Open Sans Light" panose="020B0306030504020204" pitchFamily="34" charset="0"/>
                <a:cs typeface="Open Sans Light" panose="020B0306030504020204" pitchFamily="34" charset="0"/>
              </a:rPr>
              <a:t>You are studying a </a:t>
            </a:r>
            <a:r>
              <a:rPr lang="en-GB">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regulated qualification</a:t>
            </a:r>
            <a:r>
              <a:rPr lang="en-GB">
                <a:effectLst/>
                <a:latin typeface="Open Sans Light" panose="020B0306030504020204" pitchFamily="34" charset="0"/>
                <a:ea typeface="Open Sans Light" panose="020B0306030504020204" pitchFamily="34" charset="0"/>
                <a:cs typeface="Open Sans Light" panose="020B0306030504020204" pitchFamily="34" charset="0"/>
              </a:rPr>
              <a:t>, your tutor needs to see that it is the right person participating throughout the course. </a:t>
            </a:r>
          </a:p>
        </p:txBody>
      </p:sp>
      <p:sp>
        <p:nvSpPr>
          <p:cNvPr id="18" name="TextBox 17">
            <a:extLst>
              <a:ext uri="{FF2B5EF4-FFF2-40B4-BE49-F238E27FC236}">
                <a16:creationId xmlns:a16="http://schemas.microsoft.com/office/drawing/2014/main" id="{02302C77-CB8D-2868-D32B-0C27D4BB5BF2}"/>
              </a:ext>
            </a:extLst>
          </p:cNvPr>
          <p:cNvSpPr txBox="1"/>
          <p:nvPr/>
        </p:nvSpPr>
        <p:spPr>
          <a:xfrm>
            <a:off x="2539418" y="5228174"/>
            <a:ext cx="9061372" cy="923330"/>
          </a:xfrm>
          <a:prstGeom prst="rect">
            <a:avLst/>
          </a:prstGeom>
          <a:noFill/>
          <a:ln>
            <a:solidFill>
              <a:schemeClr val="accent1"/>
            </a:solidFill>
          </a:ln>
        </p:spPr>
        <p:txBody>
          <a:bodyPr wrap="square">
            <a:spAutoFit/>
          </a:bodyPr>
          <a:lstStyle/>
          <a:p>
            <a:pPr algn="ctr"/>
            <a:r>
              <a:rPr lang="en-GB">
                <a:effectLst/>
                <a:latin typeface="Open Sans Light" panose="020B0306030504020204" pitchFamily="34" charset="0"/>
                <a:ea typeface="Open Sans Light" panose="020B0306030504020204" pitchFamily="34" charset="0"/>
                <a:cs typeface="Open Sans Light" panose="020B0306030504020204" pitchFamily="34" charset="0"/>
              </a:rPr>
              <a:t>Online learning is to be </a:t>
            </a:r>
            <a:r>
              <a:rPr lang="en-GB">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treated the same way as a classroom learning</a:t>
            </a:r>
            <a:r>
              <a:rPr lang="en-GB">
                <a:effectLst/>
                <a:latin typeface="Open Sans Light" panose="020B0306030504020204" pitchFamily="34" charset="0"/>
                <a:ea typeface="Open Sans Light" panose="020B0306030504020204" pitchFamily="34" charset="0"/>
                <a:cs typeface="Open Sans Light" panose="020B0306030504020204" pitchFamily="34" charset="0"/>
              </a:rPr>
              <a:t>, you must be physically visible to interact with your tutor and other learners in order to create an engaging group dynamic. </a:t>
            </a:r>
          </a:p>
        </p:txBody>
      </p:sp>
      <p:sp>
        <p:nvSpPr>
          <p:cNvPr id="20" name="TextBox 19">
            <a:extLst>
              <a:ext uri="{FF2B5EF4-FFF2-40B4-BE49-F238E27FC236}">
                <a16:creationId xmlns:a16="http://schemas.microsoft.com/office/drawing/2014/main" id="{03C7E9A4-0AFC-A7CD-341F-580343244AB9}"/>
              </a:ext>
            </a:extLst>
          </p:cNvPr>
          <p:cNvSpPr txBox="1"/>
          <p:nvPr/>
        </p:nvSpPr>
        <p:spPr>
          <a:xfrm>
            <a:off x="6504496" y="4145872"/>
            <a:ext cx="5438452" cy="923330"/>
          </a:xfrm>
          <a:prstGeom prst="rect">
            <a:avLst/>
          </a:prstGeom>
          <a:noFill/>
          <a:ln>
            <a:solidFill>
              <a:schemeClr val="accent1"/>
            </a:solidFill>
          </a:ln>
        </p:spPr>
        <p:txBody>
          <a:bodyPr wrap="square">
            <a:spAutoFit/>
          </a:bodyPr>
          <a:lstStyle/>
          <a:p>
            <a:pPr algn="ctr"/>
            <a:r>
              <a:rPr lang="en-GB">
                <a:effectLst/>
                <a:latin typeface="Open Sans Light" panose="020B0306030504020204" pitchFamily="34" charset="0"/>
                <a:ea typeface="Open Sans Light" panose="020B0306030504020204" pitchFamily="34" charset="0"/>
                <a:cs typeface="Open Sans Light" panose="020B0306030504020204" pitchFamily="34" charset="0"/>
              </a:rPr>
              <a:t>Our job is </a:t>
            </a:r>
            <a:r>
              <a:rPr lang="en-GB">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to prepare you for work </a:t>
            </a:r>
            <a:r>
              <a:rPr lang="en-GB">
                <a:effectLst/>
                <a:latin typeface="Open Sans Light" panose="020B0306030504020204" pitchFamily="34" charset="0"/>
                <a:ea typeface="Open Sans Light" panose="020B0306030504020204" pitchFamily="34" charset="0"/>
                <a:cs typeface="Open Sans Light" panose="020B0306030504020204" pitchFamily="34" charset="0"/>
              </a:rPr>
              <a:t>in an age where in almost any job there is likely to be at least some aspect of remote engagement with </a:t>
            </a:r>
            <a:r>
              <a:rPr lang="en-GB">
                <a:latin typeface="Open Sans Light" panose="020B0306030504020204" pitchFamily="34" charset="0"/>
                <a:ea typeface="Open Sans Light" panose="020B0306030504020204" pitchFamily="34" charset="0"/>
                <a:cs typeface="Open Sans Light" panose="020B0306030504020204" pitchFamily="34" charset="0"/>
              </a:rPr>
              <a:t>your</a:t>
            </a:r>
            <a:r>
              <a:rPr lang="en-GB">
                <a:effectLst/>
                <a:latin typeface="Open Sans Light" panose="020B0306030504020204" pitchFamily="34" charset="0"/>
                <a:ea typeface="Open Sans Light" panose="020B0306030504020204" pitchFamily="34" charset="0"/>
                <a:cs typeface="Open Sans Light" panose="020B0306030504020204" pitchFamily="34" charset="0"/>
              </a:rPr>
              <a:t> employer. </a:t>
            </a:r>
          </a:p>
        </p:txBody>
      </p:sp>
    </p:spTree>
    <p:extLst>
      <p:ext uri="{BB962C8B-B14F-4D97-AF65-F5344CB8AC3E}">
        <p14:creationId xmlns:p14="http://schemas.microsoft.com/office/powerpoint/2010/main" val="2490071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ppt_x"/>
                                          </p:val>
                                        </p:tav>
                                        <p:tav tm="100000">
                                          <p:val>
                                            <p:strVal val="#ppt_x"/>
                                          </p:val>
                                        </p:tav>
                                      </p:tavLst>
                                    </p:anim>
                                    <p:anim calcmode="lin" valueType="num">
                                      <p:cBhvr additive="base">
                                        <p:cTn id="2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ppt_x"/>
                                          </p:val>
                                        </p:tav>
                                        <p:tav tm="100000">
                                          <p:val>
                                            <p:strVal val="#ppt_x"/>
                                          </p:val>
                                        </p:tav>
                                      </p:tavLst>
                                    </p:anim>
                                    <p:anim calcmode="lin" valueType="num">
                                      <p:cBhvr additive="base">
                                        <p:cTn id="2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D4E21E0-9F8D-9AE2-1668-25527AD67910}"/>
              </a:ext>
            </a:extLst>
          </p:cNvPr>
          <p:cNvSpPr txBox="1"/>
          <p:nvPr/>
        </p:nvSpPr>
        <p:spPr>
          <a:xfrm>
            <a:off x="988304" y="1024145"/>
            <a:ext cx="8440617" cy="707886"/>
          </a:xfrm>
          <a:prstGeom prst="rect">
            <a:avLst/>
          </a:prstGeom>
          <a:noFill/>
        </p:spPr>
        <p:txBody>
          <a:bodyPr wrap="square">
            <a:spAutoFit/>
          </a:bodyPr>
          <a:lstStyle/>
          <a:p>
            <a:pPr algn="ctr"/>
            <a:r>
              <a:rPr lang="en-GB" sz="2000" b="1">
                <a:solidFill>
                  <a:srgbClr val="2F7EC0"/>
                </a:solidFill>
                <a:latin typeface="Open Sans" panose="020B0606030504020204" pitchFamily="34" charset="0"/>
                <a:ea typeface="Open Sans" panose="020B0606030504020204" pitchFamily="34" charset="0"/>
                <a:cs typeface="Open Sans" panose="020B0606030504020204" pitchFamily="34" charset="0"/>
              </a:rPr>
              <a:t>If you do not wish to have your camera displaying your personal environment, Microsoft Teams has a solution to this problem… </a:t>
            </a:r>
          </a:p>
        </p:txBody>
      </p:sp>
      <p:sp>
        <p:nvSpPr>
          <p:cNvPr id="5" name="TextBox 4">
            <a:extLst>
              <a:ext uri="{FF2B5EF4-FFF2-40B4-BE49-F238E27FC236}">
                <a16:creationId xmlns:a16="http://schemas.microsoft.com/office/drawing/2014/main" id="{513FB706-0148-A42D-B18C-429F1A49A26C}"/>
              </a:ext>
            </a:extLst>
          </p:cNvPr>
          <p:cNvSpPr txBox="1"/>
          <p:nvPr/>
        </p:nvSpPr>
        <p:spPr>
          <a:xfrm>
            <a:off x="190564" y="2179188"/>
            <a:ext cx="3406391" cy="923330"/>
          </a:xfrm>
          <a:prstGeom prst="rect">
            <a:avLst/>
          </a:prstGeom>
          <a:noFill/>
        </p:spPr>
        <p:txBody>
          <a:bodyPr wrap="square">
            <a:spAutoFit/>
          </a:bodyPr>
          <a:lstStyle/>
          <a:p>
            <a:pPr lvl="0"/>
            <a:r>
              <a:rPr lang="en-GB" sz="1800" b="1">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One: </a:t>
            </a:r>
            <a:r>
              <a:rPr lang="en-GB" sz="1800">
                <a:effectLst/>
                <a:latin typeface="Open Sans Light" panose="020B0306030504020204" pitchFamily="34" charset="0"/>
                <a:ea typeface="Open Sans Light" panose="020B0306030504020204" pitchFamily="34" charset="0"/>
                <a:cs typeface="Open Sans Light" panose="020B0306030504020204" pitchFamily="34" charset="0"/>
              </a:rPr>
              <a:t>Before you join a Teams video call, click the ‘Background Filters’ option. </a:t>
            </a:r>
          </a:p>
        </p:txBody>
      </p:sp>
      <p:grpSp>
        <p:nvGrpSpPr>
          <p:cNvPr id="6" name="Group 5">
            <a:extLst>
              <a:ext uri="{FF2B5EF4-FFF2-40B4-BE49-F238E27FC236}">
                <a16:creationId xmlns:a16="http://schemas.microsoft.com/office/drawing/2014/main" id="{B545F193-FE34-6465-2E27-2AF520D1C419}"/>
              </a:ext>
            </a:extLst>
          </p:cNvPr>
          <p:cNvGrpSpPr/>
          <p:nvPr/>
        </p:nvGrpSpPr>
        <p:grpSpPr>
          <a:xfrm>
            <a:off x="3444909" y="2094797"/>
            <a:ext cx="6149309" cy="3717755"/>
            <a:chOff x="3696985" y="1950771"/>
            <a:chExt cx="5748466" cy="3055914"/>
          </a:xfrm>
        </p:grpSpPr>
        <p:pic>
          <p:nvPicPr>
            <p:cNvPr id="7" name="Picture 6">
              <a:extLst>
                <a:ext uri="{FF2B5EF4-FFF2-40B4-BE49-F238E27FC236}">
                  <a16:creationId xmlns:a16="http://schemas.microsoft.com/office/drawing/2014/main" id="{31925278-C315-2400-CDC2-B8319A157F65}"/>
                </a:ext>
              </a:extLst>
            </p:cNvPr>
            <p:cNvPicPr>
              <a:picLocks noChangeAspect="1"/>
            </p:cNvPicPr>
            <p:nvPr/>
          </p:nvPicPr>
          <p:blipFill rotWithShape="1">
            <a:blip r:embed="rId2"/>
            <a:srcRect l="2902" t="13954" r="27650" b="13634"/>
            <a:stretch/>
          </p:blipFill>
          <p:spPr>
            <a:xfrm>
              <a:off x="3696985" y="1950771"/>
              <a:ext cx="5748466" cy="3055914"/>
            </a:xfrm>
            <a:prstGeom prst="rect">
              <a:avLst/>
            </a:prstGeom>
          </p:spPr>
        </p:pic>
        <p:sp>
          <p:nvSpPr>
            <p:cNvPr id="8" name="Oval 7">
              <a:extLst>
                <a:ext uri="{FF2B5EF4-FFF2-40B4-BE49-F238E27FC236}">
                  <a16:creationId xmlns:a16="http://schemas.microsoft.com/office/drawing/2014/main" id="{B4F6E5B5-23B1-84AD-3177-86FEF341F46C}"/>
                </a:ext>
              </a:extLst>
            </p:cNvPr>
            <p:cNvSpPr/>
            <p:nvPr/>
          </p:nvSpPr>
          <p:spPr>
            <a:xfrm>
              <a:off x="4320791" y="4265540"/>
              <a:ext cx="1024931" cy="41198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9" name="Picture 8">
            <a:extLst>
              <a:ext uri="{FF2B5EF4-FFF2-40B4-BE49-F238E27FC236}">
                <a16:creationId xmlns:a16="http://schemas.microsoft.com/office/drawing/2014/main" id="{50A934AB-A3AB-7060-4814-3EBC3F893DD6}"/>
              </a:ext>
            </a:extLst>
          </p:cNvPr>
          <p:cNvPicPr>
            <a:picLocks noChangeAspect="1"/>
          </p:cNvPicPr>
          <p:nvPr/>
        </p:nvPicPr>
        <p:blipFill rotWithShape="1">
          <a:blip r:embed="rId3"/>
          <a:srcRect l="79337"/>
          <a:stretch/>
        </p:blipFill>
        <p:spPr>
          <a:xfrm>
            <a:off x="9836299" y="968396"/>
            <a:ext cx="2126594" cy="5698503"/>
          </a:xfrm>
          <a:prstGeom prst="rect">
            <a:avLst/>
          </a:prstGeom>
        </p:spPr>
      </p:pic>
      <p:sp>
        <p:nvSpPr>
          <p:cNvPr id="10" name="TextBox 9">
            <a:extLst>
              <a:ext uri="{FF2B5EF4-FFF2-40B4-BE49-F238E27FC236}">
                <a16:creationId xmlns:a16="http://schemas.microsoft.com/office/drawing/2014/main" id="{878CAE30-B78B-2129-815D-A20B22ABA38E}"/>
              </a:ext>
            </a:extLst>
          </p:cNvPr>
          <p:cNvSpPr txBox="1"/>
          <p:nvPr/>
        </p:nvSpPr>
        <p:spPr>
          <a:xfrm>
            <a:off x="190564" y="3355983"/>
            <a:ext cx="3215827" cy="923330"/>
          </a:xfrm>
          <a:prstGeom prst="rect">
            <a:avLst/>
          </a:prstGeom>
          <a:noFill/>
        </p:spPr>
        <p:txBody>
          <a:bodyPr wrap="square">
            <a:spAutoFit/>
          </a:bodyPr>
          <a:lstStyle/>
          <a:p>
            <a:pPr lvl="0"/>
            <a:r>
              <a:rPr lang="en-GB" sz="1800" b="1">
                <a:solidFill>
                  <a:srgbClr val="2F7EC0"/>
                </a:solidFill>
                <a:effectLst/>
                <a:latin typeface="Open Sans Light" panose="020B0306030504020204" pitchFamily="34" charset="0"/>
                <a:ea typeface="Open Sans Light" panose="020B0306030504020204" pitchFamily="34" charset="0"/>
                <a:cs typeface="Open Sans Light" panose="020B0306030504020204" pitchFamily="34" charset="0"/>
              </a:rPr>
              <a:t>Step Two: </a:t>
            </a:r>
            <a:r>
              <a:rPr lang="en-GB" sz="1800">
                <a:effectLst/>
                <a:latin typeface="Open Sans Light" panose="020B0306030504020204" pitchFamily="34" charset="0"/>
                <a:ea typeface="Open Sans Light" panose="020B0306030504020204" pitchFamily="34" charset="0"/>
                <a:cs typeface="Open Sans Light" panose="020B0306030504020204" pitchFamily="34" charset="0"/>
              </a:rPr>
              <a:t>On the right-hand side, you can select any of the stock images. </a:t>
            </a:r>
          </a:p>
        </p:txBody>
      </p:sp>
      <p:sp>
        <p:nvSpPr>
          <p:cNvPr id="11" name="TextBox 10">
            <a:extLst>
              <a:ext uri="{FF2B5EF4-FFF2-40B4-BE49-F238E27FC236}">
                <a16:creationId xmlns:a16="http://schemas.microsoft.com/office/drawing/2014/main" id="{DDF0669B-4EE5-A427-31A8-785A25BDA6E7}"/>
              </a:ext>
            </a:extLst>
          </p:cNvPr>
          <p:cNvSpPr txBox="1"/>
          <p:nvPr/>
        </p:nvSpPr>
        <p:spPr>
          <a:xfrm>
            <a:off x="190564" y="4612223"/>
            <a:ext cx="3254345" cy="1200329"/>
          </a:xfrm>
          <a:prstGeom prst="rect">
            <a:avLst/>
          </a:prstGeom>
          <a:noFill/>
        </p:spPr>
        <p:txBody>
          <a:bodyPr wrap="square">
            <a:spAutoFit/>
          </a:bodyPr>
          <a:lstStyle/>
          <a:p>
            <a:pPr lvl="0"/>
            <a:r>
              <a:rPr lang="en-GB" b="1">
                <a:solidFill>
                  <a:srgbClr val="2F7EC0"/>
                </a:solidFill>
                <a:latin typeface="Open Sans Light" panose="020B0306030504020204" pitchFamily="34" charset="0"/>
                <a:ea typeface="Open Sans Light" panose="020B0306030504020204" pitchFamily="34" charset="0"/>
                <a:cs typeface="Open Sans Light" panose="020B0306030504020204" pitchFamily="34" charset="0"/>
              </a:rPr>
              <a:t>Step Three: </a:t>
            </a:r>
            <a:r>
              <a:rPr lang="en-GB" sz="1800">
                <a:effectLst/>
                <a:latin typeface="Open Sans Light" panose="020B0306030504020204" pitchFamily="34" charset="0"/>
                <a:ea typeface="Open Sans Light" panose="020B0306030504020204" pitchFamily="34" charset="0"/>
                <a:cs typeface="Open Sans Light" panose="020B0306030504020204" pitchFamily="34" charset="0"/>
              </a:rPr>
              <a:t>The image you choose will then appear in your background on the video call. </a:t>
            </a:r>
          </a:p>
        </p:txBody>
      </p:sp>
      <p:sp>
        <p:nvSpPr>
          <p:cNvPr id="12" name="TextBox 11">
            <a:extLst>
              <a:ext uri="{FF2B5EF4-FFF2-40B4-BE49-F238E27FC236}">
                <a16:creationId xmlns:a16="http://schemas.microsoft.com/office/drawing/2014/main" id="{A0D964CB-C632-9F70-D8F0-741412B1DF72}"/>
              </a:ext>
            </a:extLst>
          </p:cNvPr>
          <p:cNvSpPr txBox="1"/>
          <p:nvPr/>
        </p:nvSpPr>
        <p:spPr>
          <a:xfrm>
            <a:off x="190564" y="6179547"/>
            <a:ext cx="9594096" cy="369332"/>
          </a:xfrm>
          <a:prstGeom prst="rect">
            <a:avLst/>
          </a:prstGeom>
          <a:noFill/>
        </p:spPr>
        <p:txBody>
          <a:bodyPr wrap="square" rtlCol="0">
            <a:spAutoFit/>
          </a:bodyPr>
          <a:lstStyle/>
          <a:p>
            <a:r>
              <a:rPr lang="en-GB" i="1">
                <a:latin typeface="Open Sans Light" panose="020B0306030504020204" pitchFamily="34" charset="0"/>
                <a:ea typeface="Open Sans Light" panose="020B0306030504020204" pitchFamily="34" charset="0"/>
                <a:cs typeface="Open Sans Light" panose="020B0306030504020204" pitchFamily="34" charset="0"/>
              </a:rPr>
              <a:t>If you need any further support in regards to this requirement, please speak to your tutor directly. </a:t>
            </a:r>
          </a:p>
        </p:txBody>
      </p:sp>
      <p:sp>
        <p:nvSpPr>
          <p:cNvPr id="13" name="Content Placeholder 4">
            <a:extLst>
              <a:ext uri="{FF2B5EF4-FFF2-40B4-BE49-F238E27FC236}">
                <a16:creationId xmlns:a16="http://schemas.microsoft.com/office/drawing/2014/main" id="{711C679D-22C7-AC2B-7B65-6CC04C714442}"/>
              </a:ext>
            </a:extLst>
          </p:cNvPr>
          <p:cNvSpPr txBox="1">
            <a:spLocks/>
          </p:cNvSpPr>
          <p:nvPr/>
        </p:nvSpPr>
        <p:spPr>
          <a:xfrm>
            <a:off x="0" y="201288"/>
            <a:ext cx="12191999" cy="34361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a:solidFill>
                  <a:schemeClr val="bg1"/>
                </a:solidFill>
                <a:latin typeface="Open Sans" panose="020B0606030504020204" pitchFamily="34" charset="0"/>
                <a:ea typeface="Open Sans" panose="020B0606030504020204" pitchFamily="34" charset="0"/>
                <a:cs typeface="Open Sans" panose="020B0606030504020204" pitchFamily="34" charset="0"/>
              </a:rPr>
              <a:t>Background filters</a:t>
            </a:r>
            <a:endParaRPr lang="en-US" sz="240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292249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ppt_x"/>
                                          </p:val>
                                        </p:tav>
                                        <p:tav tm="100000">
                                          <p:val>
                                            <p:strVal val="#ppt_x"/>
                                          </p:val>
                                        </p:tav>
                                      </p:tavLst>
                                    </p:anim>
                                    <p:anim calcmode="lin" valueType="num">
                                      <p:cBhvr additive="base">
                                        <p:cTn id="3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48A4F7D9-A1CA-9F76-2938-F000BD4D8834}"/>
              </a:ext>
            </a:extLst>
          </p:cNvPr>
          <p:cNvSpPr>
            <a:spLocks noGrp="1"/>
          </p:cNvSpPr>
          <p:nvPr>
            <p:ph sz="quarter" idx="10"/>
          </p:nvPr>
        </p:nvSpPr>
        <p:spPr/>
        <p:txBody>
          <a:bodyPr/>
          <a:lstStyle/>
          <a:p>
            <a:r>
              <a:rPr lang="en-GB" sz="2800" b="0" i="0" u="none" strike="noStrike" baseline="0">
                <a:solidFill>
                  <a:srgbClr val="000000"/>
                </a:solidFill>
                <a:latin typeface="Arial" panose="020B0604020202020204" pitchFamily="34" charset="0"/>
              </a:rPr>
              <a:t>Open </a:t>
            </a:r>
            <a:r>
              <a:rPr lang="en-GB" sz="2800" b="0" i="1" u="none" strike="noStrike" baseline="0">
                <a:solidFill>
                  <a:srgbClr val="000000"/>
                </a:solidFill>
                <a:latin typeface="Arial" panose="020B0604020202020204" pitchFamily="34" charset="0"/>
              </a:rPr>
              <a:t>Invoice-1 </a:t>
            </a:r>
            <a:r>
              <a:rPr lang="en-GB" sz="2800" b="0" i="0" u="none" strike="noStrike" baseline="0">
                <a:solidFill>
                  <a:srgbClr val="000000"/>
                </a:solidFill>
                <a:latin typeface="Arial" panose="020B0604020202020204" pitchFamily="34" charset="0"/>
              </a:rPr>
              <a:t>from your sample files folder </a:t>
            </a:r>
            <a:endParaRPr lang="en-GB"/>
          </a:p>
        </p:txBody>
      </p:sp>
      <p:sp>
        <p:nvSpPr>
          <p:cNvPr id="3" name="Title 2">
            <a:extLst>
              <a:ext uri="{FF2B5EF4-FFF2-40B4-BE49-F238E27FC236}">
                <a16:creationId xmlns:a16="http://schemas.microsoft.com/office/drawing/2014/main" id="{50C36B02-877F-709B-B6A3-C39D7369F2F9}"/>
              </a:ext>
            </a:extLst>
          </p:cNvPr>
          <p:cNvSpPr>
            <a:spLocks noGrp="1"/>
          </p:cNvSpPr>
          <p:nvPr>
            <p:ph type="title"/>
          </p:nvPr>
        </p:nvSpPr>
        <p:spPr/>
        <p:txBody>
          <a:bodyPr/>
          <a:lstStyle/>
          <a:p>
            <a:r>
              <a:rPr lang="en-GB"/>
              <a:t>Use a VLOOKUP function for an exact lookup</a:t>
            </a:r>
          </a:p>
        </p:txBody>
      </p:sp>
      <p:pic>
        <p:nvPicPr>
          <p:cNvPr id="6" name="Picture 5">
            <a:extLst>
              <a:ext uri="{FF2B5EF4-FFF2-40B4-BE49-F238E27FC236}">
                <a16:creationId xmlns:a16="http://schemas.microsoft.com/office/drawing/2014/main" id="{BFD8A61C-7AE2-9DD6-B04B-79708ACA992C}"/>
              </a:ext>
            </a:extLst>
          </p:cNvPr>
          <p:cNvPicPr>
            <a:picLocks noChangeAspect="1"/>
          </p:cNvPicPr>
          <p:nvPr/>
        </p:nvPicPr>
        <p:blipFill>
          <a:blip r:embed="rId3"/>
          <a:stretch>
            <a:fillRect/>
          </a:stretch>
        </p:blipFill>
        <p:spPr>
          <a:xfrm>
            <a:off x="570808" y="1698601"/>
            <a:ext cx="5410955" cy="1905266"/>
          </a:xfrm>
          <a:prstGeom prst="rect">
            <a:avLst/>
          </a:prstGeom>
        </p:spPr>
      </p:pic>
      <p:sp>
        <p:nvSpPr>
          <p:cNvPr id="8" name="TextBox 7">
            <a:extLst>
              <a:ext uri="{FF2B5EF4-FFF2-40B4-BE49-F238E27FC236}">
                <a16:creationId xmlns:a16="http://schemas.microsoft.com/office/drawing/2014/main" id="{26E919EA-1B2B-8ED0-301C-37C4F5653AEF}"/>
              </a:ext>
            </a:extLst>
          </p:cNvPr>
          <p:cNvSpPr txBox="1"/>
          <p:nvPr/>
        </p:nvSpPr>
        <p:spPr>
          <a:xfrm>
            <a:off x="570807" y="4051379"/>
            <a:ext cx="10790876" cy="1384995"/>
          </a:xfrm>
          <a:prstGeom prst="rect">
            <a:avLst/>
          </a:prstGeom>
          <a:noFill/>
        </p:spPr>
        <p:txBody>
          <a:bodyPr wrap="square">
            <a:spAutoFit/>
          </a:bodyPr>
          <a:lstStyle/>
          <a:p>
            <a:r>
              <a:rPr lang="en-GB" sz="2800" b="0" i="0" u="none" strike="noStrike" baseline="0">
                <a:solidFill>
                  <a:srgbClr val="000000"/>
                </a:solidFill>
              </a:rPr>
              <a:t>In this lesson, you will create a VLOOKUP formula that will automatically return the </a:t>
            </a:r>
            <a:r>
              <a:rPr lang="en-GB" sz="2800" b="0" i="1" u="none" strike="noStrike" baseline="0">
                <a:solidFill>
                  <a:srgbClr val="000000"/>
                </a:solidFill>
              </a:rPr>
              <a:t>Description </a:t>
            </a:r>
            <a:r>
              <a:rPr lang="en-GB" sz="2800" b="0" i="0" u="none" strike="noStrike" baseline="0">
                <a:solidFill>
                  <a:srgbClr val="000000"/>
                </a:solidFill>
              </a:rPr>
              <a:t>of any watch into column B when the user enters a stock code into column A </a:t>
            </a:r>
            <a:endParaRPr lang="en-GB" sz="5400"/>
          </a:p>
        </p:txBody>
      </p:sp>
    </p:spTree>
    <p:extLst>
      <p:ext uri="{BB962C8B-B14F-4D97-AF65-F5344CB8AC3E}">
        <p14:creationId xmlns:p14="http://schemas.microsoft.com/office/powerpoint/2010/main" val="498156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35FF94-0CD3-39C9-6C69-C2FD04C7FA4A}"/>
              </a:ext>
            </a:extLst>
          </p:cNvPr>
          <p:cNvSpPr>
            <a:spLocks noGrp="1"/>
          </p:cNvSpPr>
          <p:nvPr>
            <p:ph sz="quarter" idx="10"/>
          </p:nvPr>
        </p:nvSpPr>
        <p:spPr/>
        <p:txBody>
          <a:bodyPr/>
          <a:lstStyle/>
          <a:p>
            <a:r>
              <a:rPr lang="en-GB" sz="2800" b="0" i="0" u="none" strike="noStrike" baseline="0">
                <a:solidFill>
                  <a:srgbClr val="000000"/>
                </a:solidFill>
                <a:latin typeface="Arial" panose="020B0604020202020204" pitchFamily="34" charset="0"/>
              </a:rPr>
              <a:t>Insert a LOOKUP function into cell B6 on the </a:t>
            </a:r>
            <a:r>
              <a:rPr lang="en-GB" sz="2800" b="0" i="1" u="none" strike="noStrike" baseline="0">
                <a:solidFill>
                  <a:srgbClr val="000000"/>
                </a:solidFill>
                <a:latin typeface="Arial" panose="020B0604020202020204" pitchFamily="34" charset="0"/>
              </a:rPr>
              <a:t>Invoice </a:t>
            </a:r>
            <a:r>
              <a:rPr lang="en-GB" sz="2800" b="0" i="0" u="none" strike="noStrike" baseline="0">
                <a:solidFill>
                  <a:srgbClr val="000000"/>
                </a:solidFill>
                <a:latin typeface="Arial" panose="020B0604020202020204" pitchFamily="34" charset="0"/>
              </a:rPr>
              <a:t>worksheet to find the description that matches the </a:t>
            </a:r>
            <a:r>
              <a:rPr lang="en-GB" sz="2800" b="0" i="1" u="none" strike="noStrike" baseline="0">
                <a:solidFill>
                  <a:srgbClr val="000000"/>
                </a:solidFill>
                <a:latin typeface="Arial" panose="020B0604020202020204" pitchFamily="34" charset="0"/>
              </a:rPr>
              <a:t>Code </a:t>
            </a:r>
            <a:r>
              <a:rPr lang="en-GB" sz="2800" b="0" i="0" u="none" strike="noStrike" baseline="0">
                <a:solidFill>
                  <a:srgbClr val="000000"/>
                </a:solidFill>
                <a:latin typeface="Arial" panose="020B0604020202020204" pitchFamily="34" charset="0"/>
              </a:rPr>
              <a:t>in cell A6 on the </a:t>
            </a:r>
            <a:r>
              <a:rPr lang="en-GB" sz="2800" b="0" i="1" u="none" strike="noStrike" baseline="0">
                <a:solidFill>
                  <a:srgbClr val="000000"/>
                </a:solidFill>
                <a:latin typeface="Arial" panose="020B0604020202020204" pitchFamily="34" charset="0"/>
              </a:rPr>
              <a:t>Stock </a:t>
            </a:r>
            <a:r>
              <a:rPr lang="en-GB" sz="2800" b="0" i="0" u="none" strike="noStrike" baseline="0">
                <a:solidFill>
                  <a:srgbClr val="000000"/>
                </a:solidFill>
                <a:latin typeface="Arial" panose="020B0604020202020204" pitchFamily="34" charset="0"/>
              </a:rPr>
              <a:t>worksheet. </a:t>
            </a:r>
            <a:endParaRPr lang="en-GB" sz="4000" b="0" i="0" u="none" strike="noStrike" baseline="0">
              <a:solidFill>
                <a:srgbClr val="000000"/>
              </a:solidFill>
              <a:latin typeface="Palatino Linotype" panose="02040502050505030304" pitchFamily="18" charset="0"/>
            </a:endParaRPr>
          </a:p>
          <a:p>
            <a:r>
              <a:rPr lang="en-GB"/>
              <a:t>1. Click in cell B6 on the Invoice worksheet.</a:t>
            </a:r>
          </a:p>
          <a:p>
            <a:r>
              <a:rPr lang="en-GB"/>
              <a:t>2. Click: </a:t>
            </a:r>
            <a:r>
              <a:rPr lang="en-GB" err="1"/>
              <a:t>Formulas→Function</a:t>
            </a:r>
            <a:r>
              <a:rPr lang="en-GB"/>
              <a:t> Library→ Lookup &amp; </a:t>
            </a:r>
            <a:r>
              <a:rPr lang="en-GB" err="1"/>
              <a:t>Reference→VLOOKUP</a:t>
            </a:r>
            <a:r>
              <a:rPr lang="en-GB"/>
              <a:t>.</a:t>
            </a:r>
          </a:p>
          <a:p>
            <a:endParaRPr lang="en-GB"/>
          </a:p>
          <a:p>
            <a:endParaRPr lang="en-GB"/>
          </a:p>
        </p:txBody>
      </p:sp>
      <p:pic>
        <p:nvPicPr>
          <p:cNvPr id="5" name="Picture 4">
            <a:extLst>
              <a:ext uri="{FF2B5EF4-FFF2-40B4-BE49-F238E27FC236}">
                <a16:creationId xmlns:a16="http://schemas.microsoft.com/office/drawing/2014/main" id="{0B0B3D34-80E6-B207-90A8-6612E3BD06C1}"/>
              </a:ext>
            </a:extLst>
          </p:cNvPr>
          <p:cNvPicPr>
            <a:picLocks noChangeAspect="1"/>
          </p:cNvPicPr>
          <p:nvPr/>
        </p:nvPicPr>
        <p:blipFill>
          <a:blip r:embed="rId3"/>
          <a:stretch>
            <a:fillRect/>
          </a:stretch>
        </p:blipFill>
        <p:spPr>
          <a:xfrm>
            <a:off x="11069538" y="3429000"/>
            <a:ext cx="714475" cy="800212"/>
          </a:xfrm>
          <a:prstGeom prst="rect">
            <a:avLst/>
          </a:prstGeom>
        </p:spPr>
      </p:pic>
      <p:pic>
        <p:nvPicPr>
          <p:cNvPr id="9" name="Picture 8">
            <a:extLst>
              <a:ext uri="{FF2B5EF4-FFF2-40B4-BE49-F238E27FC236}">
                <a16:creationId xmlns:a16="http://schemas.microsoft.com/office/drawing/2014/main" id="{FED520EC-D092-B03E-73C8-3C719096CE47}"/>
              </a:ext>
            </a:extLst>
          </p:cNvPr>
          <p:cNvPicPr>
            <a:picLocks noChangeAspect="1"/>
          </p:cNvPicPr>
          <p:nvPr/>
        </p:nvPicPr>
        <p:blipFill>
          <a:blip r:embed="rId4"/>
          <a:stretch>
            <a:fillRect/>
          </a:stretch>
        </p:blipFill>
        <p:spPr>
          <a:xfrm>
            <a:off x="2968506" y="3692592"/>
            <a:ext cx="5549100" cy="1588329"/>
          </a:xfrm>
          <a:prstGeom prst="rect">
            <a:avLst/>
          </a:prstGeom>
        </p:spPr>
      </p:pic>
    </p:spTree>
    <p:extLst>
      <p:ext uri="{BB962C8B-B14F-4D97-AF65-F5344CB8AC3E}">
        <p14:creationId xmlns:p14="http://schemas.microsoft.com/office/powerpoint/2010/main" val="1510792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A44D4A7-AFA7-1B90-E605-9071F5064066}"/>
              </a:ext>
            </a:extLst>
          </p:cNvPr>
          <p:cNvSpPr>
            <a:spLocks noGrp="1"/>
          </p:cNvSpPr>
          <p:nvPr>
            <p:ph sz="quarter" idx="10"/>
          </p:nvPr>
        </p:nvSpPr>
        <p:spPr/>
        <p:txBody>
          <a:bodyPr/>
          <a:lstStyle/>
          <a:p>
            <a:r>
              <a:rPr lang="en-GB" sz="2800" b="0" i="0" u="none" strike="noStrike" baseline="0">
                <a:solidFill>
                  <a:srgbClr val="000000"/>
                </a:solidFill>
                <a:latin typeface="Palatino Linotype" panose="02040502050505030304" pitchFamily="18" charset="0"/>
              </a:rPr>
              <a:t>This is the cell on the </a:t>
            </a:r>
            <a:r>
              <a:rPr lang="en-GB" sz="2800" b="0" i="1" u="none" strike="noStrike" baseline="0">
                <a:solidFill>
                  <a:srgbClr val="000000"/>
                </a:solidFill>
                <a:latin typeface="Palatino Linotype" panose="02040502050505030304" pitchFamily="18" charset="0"/>
              </a:rPr>
              <a:t>Invoice </a:t>
            </a:r>
            <a:r>
              <a:rPr lang="en-GB" sz="2800" b="0" i="0" u="none" strike="noStrike" baseline="0">
                <a:solidFill>
                  <a:srgbClr val="000000"/>
                </a:solidFill>
                <a:latin typeface="Palatino Linotype" panose="02040502050505030304" pitchFamily="18" charset="0"/>
              </a:rPr>
              <a:t>worksheet that provides the value to be searched for in column A of the </a:t>
            </a:r>
            <a:r>
              <a:rPr lang="en-GB" sz="2800" b="0" i="1" u="none" strike="noStrike" baseline="0">
                <a:solidFill>
                  <a:srgbClr val="000000"/>
                </a:solidFill>
                <a:latin typeface="Palatino Linotype" panose="02040502050505030304" pitchFamily="18" charset="0"/>
              </a:rPr>
              <a:t>Stock </a:t>
            </a:r>
            <a:r>
              <a:rPr lang="en-GB" sz="2800" b="0" i="0" u="none" strike="noStrike" baseline="0">
                <a:solidFill>
                  <a:srgbClr val="000000"/>
                </a:solidFill>
                <a:latin typeface="Palatino Linotype" panose="02040502050505030304" pitchFamily="18" charset="0"/>
              </a:rPr>
              <a:t>table. You want to look up the description for the watch that has the code </a:t>
            </a:r>
            <a:r>
              <a:rPr lang="en-GB" sz="2800" b="0" i="1" u="none" strike="noStrike" baseline="0">
                <a:solidFill>
                  <a:srgbClr val="000000"/>
                </a:solidFill>
                <a:latin typeface="Palatino Linotype" panose="02040502050505030304" pitchFamily="18" charset="0"/>
              </a:rPr>
              <a:t>CA74</a:t>
            </a:r>
            <a:r>
              <a:rPr lang="en-GB" sz="2800" b="0" i="0" u="none" strike="noStrike" baseline="0">
                <a:solidFill>
                  <a:srgbClr val="000000"/>
                </a:solidFill>
                <a:latin typeface="Palatino Linotype" panose="02040502050505030304" pitchFamily="18" charset="0"/>
              </a:rPr>
              <a:t>. This is contained in cell </a:t>
            </a:r>
            <a:r>
              <a:rPr lang="en-GB" sz="2800" b="1" i="0" u="none" strike="noStrike" baseline="0">
                <a:solidFill>
                  <a:srgbClr val="000000"/>
                </a:solidFill>
                <a:latin typeface="Palatino Linotype" panose="02040502050505030304" pitchFamily="18" charset="0"/>
              </a:rPr>
              <a:t>A6</a:t>
            </a:r>
            <a:r>
              <a:rPr lang="en-GB" sz="2800" b="0" i="0" u="none" strike="noStrike" baseline="0">
                <a:solidFill>
                  <a:srgbClr val="000000"/>
                </a:solidFill>
                <a:latin typeface="Palatino Linotype" panose="02040502050505030304" pitchFamily="18" charset="0"/>
              </a:rPr>
              <a:t>. </a:t>
            </a:r>
            <a:endParaRPr lang="en-GB"/>
          </a:p>
        </p:txBody>
      </p:sp>
      <p:sp>
        <p:nvSpPr>
          <p:cNvPr id="3" name="Title 2">
            <a:extLst>
              <a:ext uri="{FF2B5EF4-FFF2-40B4-BE49-F238E27FC236}">
                <a16:creationId xmlns:a16="http://schemas.microsoft.com/office/drawing/2014/main" id="{97310BFA-3FD2-9EB9-F1D9-E78BC770F4C5}"/>
              </a:ext>
            </a:extLst>
          </p:cNvPr>
          <p:cNvSpPr>
            <a:spLocks noGrp="1"/>
          </p:cNvSpPr>
          <p:nvPr>
            <p:ph type="title"/>
          </p:nvPr>
        </p:nvSpPr>
        <p:spPr/>
        <p:txBody>
          <a:bodyPr/>
          <a:lstStyle/>
          <a:p>
            <a:r>
              <a:rPr lang="en-GB" b="0">
                <a:latin typeface="Arial" panose="020B0604020202020204" pitchFamily="34" charset="0"/>
              </a:rPr>
              <a:t>Set the </a:t>
            </a:r>
            <a:r>
              <a:rPr lang="en-GB" b="0" i="1" err="1">
                <a:latin typeface="Arial" panose="020B0604020202020204" pitchFamily="34" charset="0"/>
              </a:rPr>
              <a:t>Lookup_value</a:t>
            </a:r>
            <a:r>
              <a:rPr lang="en-GB" b="0" i="1">
                <a:latin typeface="Arial" panose="020B0604020202020204" pitchFamily="34" charset="0"/>
              </a:rPr>
              <a:t> </a:t>
            </a:r>
            <a:r>
              <a:rPr lang="en-GB" b="0">
                <a:latin typeface="Arial" panose="020B0604020202020204" pitchFamily="34" charset="0"/>
              </a:rPr>
              <a:t>argument to: </a:t>
            </a:r>
            <a:r>
              <a:rPr lang="en-GB">
                <a:latin typeface="Arial" panose="020B0604020202020204" pitchFamily="34" charset="0"/>
              </a:rPr>
              <a:t>A6 </a:t>
            </a:r>
            <a:endParaRPr lang="en-GB"/>
          </a:p>
        </p:txBody>
      </p:sp>
      <p:pic>
        <p:nvPicPr>
          <p:cNvPr id="5" name="Picture 4">
            <a:extLst>
              <a:ext uri="{FF2B5EF4-FFF2-40B4-BE49-F238E27FC236}">
                <a16:creationId xmlns:a16="http://schemas.microsoft.com/office/drawing/2014/main" id="{811E463B-B436-464F-E22A-0CE5939718DF}"/>
              </a:ext>
            </a:extLst>
          </p:cNvPr>
          <p:cNvPicPr>
            <a:picLocks noChangeAspect="1"/>
          </p:cNvPicPr>
          <p:nvPr/>
        </p:nvPicPr>
        <p:blipFill>
          <a:blip r:embed="rId2"/>
          <a:stretch>
            <a:fillRect/>
          </a:stretch>
        </p:blipFill>
        <p:spPr>
          <a:xfrm>
            <a:off x="1795850" y="2556264"/>
            <a:ext cx="7680074" cy="872736"/>
          </a:xfrm>
          <a:prstGeom prst="rect">
            <a:avLst/>
          </a:prstGeom>
        </p:spPr>
      </p:pic>
      <p:sp>
        <p:nvSpPr>
          <p:cNvPr id="7" name="TextBox 6">
            <a:extLst>
              <a:ext uri="{FF2B5EF4-FFF2-40B4-BE49-F238E27FC236}">
                <a16:creationId xmlns:a16="http://schemas.microsoft.com/office/drawing/2014/main" id="{113003E5-CCD7-3C37-AC06-917679846A82}"/>
              </a:ext>
            </a:extLst>
          </p:cNvPr>
          <p:cNvSpPr txBox="1"/>
          <p:nvPr/>
        </p:nvSpPr>
        <p:spPr>
          <a:xfrm>
            <a:off x="407986" y="3429000"/>
            <a:ext cx="11213205" cy="2246769"/>
          </a:xfrm>
          <a:prstGeom prst="rect">
            <a:avLst/>
          </a:prstGeom>
          <a:noFill/>
        </p:spPr>
        <p:txBody>
          <a:bodyPr wrap="square" lIns="91440" tIns="45720" rIns="91440" bIns="45720" anchor="t">
            <a:spAutoFit/>
          </a:bodyPr>
          <a:lstStyle/>
          <a:p>
            <a:pPr marL="457200" indent="-457200">
              <a:buFont typeface="Arial" panose="020B0604020202020204" pitchFamily="34" charset="0"/>
              <a:buChar char="•"/>
            </a:pPr>
            <a:r>
              <a:rPr lang="en-GB" sz="2800" b="0" i="0" u="none" strike="noStrike" baseline="0">
                <a:solidFill>
                  <a:srgbClr val="000000"/>
                </a:solidFill>
              </a:rPr>
              <a:t>Set the </a:t>
            </a:r>
            <a:r>
              <a:rPr lang="en-GB" sz="2800" b="0" i="1" u="none" strike="noStrike" baseline="0" err="1">
                <a:solidFill>
                  <a:srgbClr val="000000"/>
                </a:solidFill>
              </a:rPr>
              <a:t>Table_array</a:t>
            </a:r>
            <a:r>
              <a:rPr lang="en-GB" sz="2800" b="0" i="1" u="none" strike="noStrike" baseline="0">
                <a:solidFill>
                  <a:srgbClr val="000000"/>
                </a:solidFill>
              </a:rPr>
              <a:t> </a:t>
            </a:r>
            <a:r>
              <a:rPr lang="en-GB" sz="2800" b="0" i="0" u="none" strike="noStrike" baseline="0">
                <a:solidFill>
                  <a:srgbClr val="000000"/>
                </a:solidFill>
              </a:rPr>
              <a:t>argument to: </a:t>
            </a:r>
            <a:r>
              <a:rPr lang="en-GB" sz="2800" b="1" i="0" u="none" strike="noStrike" baseline="0">
                <a:solidFill>
                  <a:srgbClr val="000000"/>
                </a:solidFill>
              </a:rPr>
              <a:t>Stock </a:t>
            </a:r>
            <a:endParaRPr lang="en-GB" sz="2800" b="0" i="0" u="none" strike="noStrike" baseline="0">
              <a:solidFill>
                <a:srgbClr val="000000"/>
              </a:solidFill>
            </a:endParaRPr>
          </a:p>
          <a:p>
            <a:r>
              <a:rPr lang="en-GB" sz="2800" b="0" i="0" u="none" strike="noStrike" baseline="0">
                <a:solidFill>
                  <a:srgbClr val="000000"/>
                </a:solidFill>
              </a:rPr>
              <a:t>The table array is the </a:t>
            </a:r>
            <a:r>
              <a:rPr lang="en-GB" sz="2800" b="0" i="1" u="none" strike="noStrike" baseline="0">
                <a:solidFill>
                  <a:srgbClr val="000000"/>
                </a:solidFill>
              </a:rPr>
              <a:t>range, table </a:t>
            </a:r>
            <a:r>
              <a:rPr lang="en-GB" sz="2800" b="0" i="0" u="none" strike="noStrike" baseline="0">
                <a:solidFill>
                  <a:srgbClr val="000000"/>
                </a:solidFill>
              </a:rPr>
              <a:t>or </a:t>
            </a:r>
            <a:r>
              <a:rPr lang="en-GB" sz="2800" b="0" i="1" u="none" strike="noStrike" baseline="0">
                <a:solidFill>
                  <a:srgbClr val="000000"/>
                </a:solidFill>
              </a:rPr>
              <a:t>name </a:t>
            </a:r>
            <a:r>
              <a:rPr lang="en-GB" sz="2800" b="0" i="0" u="none" strike="noStrike" baseline="0">
                <a:solidFill>
                  <a:srgbClr val="000000"/>
                </a:solidFill>
              </a:rPr>
              <a:t>(see sidebar) you will search for a match to the value in cell A6. VLOOKUP always searches the left-most column of the </a:t>
            </a:r>
            <a:r>
              <a:rPr lang="en-GB" sz="2800" b="0" i="1" u="none" strike="noStrike" baseline="0">
                <a:solidFill>
                  <a:srgbClr val="000000"/>
                </a:solidFill>
              </a:rPr>
              <a:t>range, table </a:t>
            </a:r>
            <a:r>
              <a:rPr lang="en-GB" sz="2800" b="0" i="0" u="none" strike="noStrike" baseline="0">
                <a:solidFill>
                  <a:srgbClr val="000000"/>
                </a:solidFill>
              </a:rPr>
              <a:t>or </a:t>
            </a:r>
            <a:r>
              <a:rPr lang="en-GB" sz="2800" b="0" i="1" u="none" strike="noStrike" baseline="0">
                <a:solidFill>
                  <a:srgbClr val="000000"/>
                </a:solidFill>
              </a:rPr>
              <a:t>name</a:t>
            </a:r>
            <a:r>
              <a:rPr lang="en-GB" sz="2800" b="0" i="0" u="none" strike="noStrike" baseline="0">
                <a:solidFill>
                  <a:srgbClr val="000000"/>
                </a:solidFill>
              </a:rPr>
              <a:t>. </a:t>
            </a:r>
          </a:p>
          <a:p>
            <a:r>
              <a:rPr lang="en-GB" sz="2800" b="0" i="0" u="none" strike="noStrike" baseline="0">
                <a:solidFill>
                  <a:srgbClr val="000000"/>
                </a:solidFill>
              </a:rPr>
              <a:t>Type:</a:t>
            </a:r>
            <a:r>
              <a:rPr lang="en-GB" sz="2800">
                <a:solidFill>
                  <a:srgbClr val="000000"/>
                </a:solidFill>
              </a:rPr>
              <a:t> </a:t>
            </a:r>
            <a:r>
              <a:rPr lang="en-GB" sz="2800" i="0" u="none" strike="noStrike" baseline="0">
                <a:ea typeface="+mn-lt"/>
                <a:cs typeface="+mn-lt"/>
              </a:rPr>
              <a:t>Stock</a:t>
            </a:r>
            <a:r>
              <a:rPr lang="en-GB" sz="2800">
                <a:ea typeface="+mn-lt"/>
                <a:cs typeface="+mn-lt"/>
              </a:rPr>
              <a:t>!A6:G15</a:t>
            </a:r>
            <a:r>
              <a:rPr lang="en-GB" sz="2800" b="1">
                <a:solidFill>
                  <a:srgbClr val="000000"/>
                </a:solidFill>
              </a:rPr>
              <a:t> </a:t>
            </a:r>
            <a:r>
              <a:rPr lang="en-GB" sz="2800" b="0" i="0" u="none" strike="noStrike" baseline="0">
                <a:solidFill>
                  <a:srgbClr val="000000"/>
                </a:solidFill>
              </a:rPr>
              <a:t>into the </a:t>
            </a:r>
            <a:r>
              <a:rPr lang="en-GB" sz="2800" b="0" i="1" u="none" strike="noStrike" baseline="0" err="1">
                <a:solidFill>
                  <a:srgbClr val="000000"/>
                </a:solidFill>
              </a:rPr>
              <a:t>Table_array</a:t>
            </a:r>
            <a:r>
              <a:rPr lang="en-GB" sz="2800" b="0" i="1" u="none" strike="noStrike" baseline="0">
                <a:solidFill>
                  <a:srgbClr val="000000"/>
                </a:solidFill>
              </a:rPr>
              <a:t> </a:t>
            </a:r>
            <a:r>
              <a:rPr lang="en-GB" sz="2800" b="0" i="0" u="none" strike="noStrike" baseline="0">
                <a:solidFill>
                  <a:srgbClr val="000000"/>
                </a:solidFill>
              </a:rPr>
              <a:t>text box</a:t>
            </a:r>
            <a:r>
              <a:rPr lang="en-GB" sz="2800">
                <a:solidFill>
                  <a:srgbClr val="000000"/>
                </a:solidFill>
              </a:rPr>
              <a:t> </a:t>
            </a:r>
            <a:endParaRPr lang="en-GB" sz="2800"/>
          </a:p>
        </p:txBody>
      </p:sp>
      <p:pic>
        <p:nvPicPr>
          <p:cNvPr id="9" name="Picture 8">
            <a:extLst>
              <a:ext uri="{FF2B5EF4-FFF2-40B4-BE49-F238E27FC236}">
                <a16:creationId xmlns:a16="http://schemas.microsoft.com/office/drawing/2014/main" id="{71D9CA7B-BAF9-F114-3365-24772C5C61A7}"/>
              </a:ext>
            </a:extLst>
          </p:cNvPr>
          <p:cNvPicPr>
            <a:picLocks noChangeAspect="1"/>
          </p:cNvPicPr>
          <p:nvPr/>
        </p:nvPicPr>
        <p:blipFill>
          <a:blip r:embed="rId3"/>
          <a:stretch>
            <a:fillRect/>
          </a:stretch>
        </p:blipFill>
        <p:spPr>
          <a:xfrm>
            <a:off x="1593555" y="5734578"/>
            <a:ext cx="7413811" cy="813927"/>
          </a:xfrm>
          <a:prstGeom prst="rect">
            <a:avLst/>
          </a:prstGeom>
        </p:spPr>
      </p:pic>
    </p:spTree>
    <p:extLst>
      <p:ext uri="{BB962C8B-B14F-4D97-AF65-F5344CB8AC3E}">
        <p14:creationId xmlns:p14="http://schemas.microsoft.com/office/powerpoint/2010/main" val="3761098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D98115-D807-C87E-A497-B41062EEF997}"/>
              </a:ext>
            </a:extLst>
          </p:cNvPr>
          <p:cNvSpPr>
            <a:spLocks noGrp="1"/>
          </p:cNvSpPr>
          <p:nvPr>
            <p:ph sz="quarter" idx="10"/>
          </p:nvPr>
        </p:nvSpPr>
        <p:spPr/>
        <p:txBody>
          <a:bodyPr/>
          <a:lstStyle/>
          <a:p>
            <a:r>
              <a:rPr lang="en-GB" sz="2800" b="0" i="0" u="none" strike="noStrike" baseline="0">
                <a:solidFill>
                  <a:srgbClr val="000000"/>
                </a:solidFill>
                <a:latin typeface="Arial" panose="020B0604020202020204" pitchFamily="34" charset="0"/>
              </a:rPr>
              <a:t>Set the </a:t>
            </a:r>
            <a:r>
              <a:rPr lang="en-GB" sz="2800" b="0" i="1" u="none" strike="noStrike" baseline="0" err="1">
                <a:solidFill>
                  <a:srgbClr val="000000"/>
                </a:solidFill>
                <a:latin typeface="Arial" panose="020B0604020202020204" pitchFamily="34" charset="0"/>
              </a:rPr>
              <a:t>Col_index_num</a:t>
            </a:r>
            <a:r>
              <a:rPr lang="en-GB" sz="2800" b="0" i="1" u="none" strike="noStrike" baseline="0">
                <a:solidFill>
                  <a:srgbClr val="000000"/>
                </a:solidFill>
                <a:latin typeface="Arial" panose="020B0604020202020204" pitchFamily="34" charset="0"/>
              </a:rPr>
              <a:t> </a:t>
            </a:r>
            <a:r>
              <a:rPr lang="en-GB" sz="2800" b="0" i="0" u="none" strike="noStrike" baseline="0">
                <a:solidFill>
                  <a:srgbClr val="000000"/>
                </a:solidFill>
                <a:latin typeface="Arial" panose="020B0604020202020204" pitchFamily="34" charset="0"/>
              </a:rPr>
              <a:t>argument to: </a:t>
            </a:r>
            <a:r>
              <a:rPr lang="en-GB" sz="2800" b="1" i="0" u="none" strike="noStrike" baseline="0">
                <a:solidFill>
                  <a:srgbClr val="000000"/>
                </a:solidFill>
                <a:latin typeface="Arial" panose="020B0604020202020204" pitchFamily="34" charset="0"/>
              </a:rPr>
              <a:t>2 </a:t>
            </a:r>
          </a:p>
          <a:p>
            <a:endParaRPr lang="en-GB" b="1">
              <a:solidFill>
                <a:srgbClr val="000000"/>
              </a:solidFill>
              <a:latin typeface="Arial" panose="020B0604020202020204" pitchFamily="34" charset="0"/>
            </a:endParaRPr>
          </a:p>
          <a:p>
            <a:endParaRPr lang="en-GB" b="1">
              <a:solidFill>
                <a:srgbClr val="000000"/>
              </a:solidFill>
              <a:latin typeface="Arial" panose="020B0604020202020204" pitchFamily="34" charset="0"/>
            </a:endParaRPr>
          </a:p>
          <a:p>
            <a:endParaRPr lang="en-GB" b="1">
              <a:solidFill>
                <a:srgbClr val="000000"/>
              </a:solidFill>
              <a:latin typeface="Arial" panose="020B0604020202020204" pitchFamily="34" charset="0"/>
            </a:endParaRPr>
          </a:p>
          <a:p>
            <a:endParaRPr lang="en-GB" b="1">
              <a:solidFill>
                <a:srgbClr val="000000"/>
              </a:solidFill>
              <a:latin typeface="Arial" panose="020B0604020202020204" pitchFamily="34" charset="0"/>
            </a:endParaRPr>
          </a:p>
          <a:p>
            <a:r>
              <a:rPr lang="en-GB"/>
              <a:t>Counting from left to right, the </a:t>
            </a:r>
            <a:r>
              <a:rPr lang="en-GB" err="1"/>
              <a:t>Col_index_num</a:t>
            </a:r>
            <a:r>
              <a:rPr lang="en-GB"/>
              <a:t> argument is the column that contains the value you want to return. In this case, it is the </a:t>
            </a:r>
            <a:r>
              <a:rPr lang="en-GB" i="1"/>
              <a:t>Description column</a:t>
            </a:r>
            <a:r>
              <a:rPr lang="en-GB"/>
              <a:t>, so you want to return column 2.</a:t>
            </a:r>
          </a:p>
        </p:txBody>
      </p:sp>
      <p:pic>
        <p:nvPicPr>
          <p:cNvPr id="5" name="Picture 4">
            <a:extLst>
              <a:ext uri="{FF2B5EF4-FFF2-40B4-BE49-F238E27FC236}">
                <a16:creationId xmlns:a16="http://schemas.microsoft.com/office/drawing/2014/main" id="{22A3F98D-8425-CB72-BA4A-3EB582969DD3}"/>
              </a:ext>
            </a:extLst>
          </p:cNvPr>
          <p:cNvPicPr>
            <a:picLocks noChangeAspect="1"/>
          </p:cNvPicPr>
          <p:nvPr/>
        </p:nvPicPr>
        <p:blipFill>
          <a:blip r:embed="rId2"/>
          <a:stretch>
            <a:fillRect/>
          </a:stretch>
        </p:blipFill>
        <p:spPr>
          <a:xfrm>
            <a:off x="935694" y="1734207"/>
            <a:ext cx="8378081" cy="1527697"/>
          </a:xfrm>
          <a:prstGeom prst="rect">
            <a:avLst/>
          </a:prstGeom>
        </p:spPr>
      </p:pic>
      <p:pic>
        <p:nvPicPr>
          <p:cNvPr id="7" name="Picture 6">
            <a:extLst>
              <a:ext uri="{FF2B5EF4-FFF2-40B4-BE49-F238E27FC236}">
                <a16:creationId xmlns:a16="http://schemas.microsoft.com/office/drawing/2014/main" id="{BCDC24FA-C49F-A273-2E31-DF13BAD3EFFA}"/>
              </a:ext>
            </a:extLst>
          </p:cNvPr>
          <p:cNvPicPr>
            <a:picLocks noChangeAspect="1"/>
          </p:cNvPicPr>
          <p:nvPr/>
        </p:nvPicPr>
        <p:blipFill>
          <a:blip r:embed="rId3"/>
          <a:stretch>
            <a:fillRect/>
          </a:stretch>
        </p:blipFill>
        <p:spPr>
          <a:xfrm>
            <a:off x="756970" y="5039239"/>
            <a:ext cx="8199357" cy="855148"/>
          </a:xfrm>
          <a:prstGeom prst="rect">
            <a:avLst/>
          </a:prstGeom>
        </p:spPr>
      </p:pic>
    </p:spTree>
    <p:extLst>
      <p:ext uri="{BB962C8B-B14F-4D97-AF65-F5344CB8AC3E}">
        <p14:creationId xmlns:p14="http://schemas.microsoft.com/office/powerpoint/2010/main" val="852189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F3D6478-5A07-CC71-2150-3D1E6F52CA1D}"/>
              </a:ext>
            </a:extLst>
          </p:cNvPr>
          <p:cNvSpPr>
            <a:spLocks noGrp="1"/>
          </p:cNvSpPr>
          <p:nvPr>
            <p:ph sz="quarter" idx="10"/>
          </p:nvPr>
        </p:nvSpPr>
        <p:spPr/>
        <p:txBody>
          <a:bodyPr/>
          <a:lstStyle/>
          <a:p>
            <a:r>
              <a:rPr lang="en-GB"/>
              <a:t>Set the </a:t>
            </a:r>
            <a:r>
              <a:rPr lang="en-GB" err="1"/>
              <a:t>Range_lookup</a:t>
            </a:r>
            <a:r>
              <a:rPr lang="en-GB"/>
              <a:t> argument to: FALSE</a:t>
            </a:r>
          </a:p>
          <a:p>
            <a:r>
              <a:rPr lang="en-GB"/>
              <a:t>Beginners often overlook this vital argument because it is optional.</a:t>
            </a:r>
          </a:p>
          <a:p>
            <a:r>
              <a:rPr lang="en-GB"/>
              <a:t>If it is left blank, VLOOKUP will return an inexact match. Later, in Lesson 3-25: Use a VLOOKUP function for an inexact lookup, you’ll find out why that might be useful, but in this case you want an error to be returned if the stock code is not found, so it is vital to set this argument to FALSE.</a:t>
            </a:r>
          </a:p>
        </p:txBody>
      </p:sp>
      <p:pic>
        <p:nvPicPr>
          <p:cNvPr id="5" name="Picture 4">
            <a:extLst>
              <a:ext uri="{FF2B5EF4-FFF2-40B4-BE49-F238E27FC236}">
                <a16:creationId xmlns:a16="http://schemas.microsoft.com/office/drawing/2014/main" id="{D2CC7D81-B9EF-7853-B033-825E2593210C}"/>
              </a:ext>
            </a:extLst>
          </p:cNvPr>
          <p:cNvPicPr>
            <a:picLocks noChangeAspect="1"/>
          </p:cNvPicPr>
          <p:nvPr/>
        </p:nvPicPr>
        <p:blipFill>
          <a:blip r:embed="rId2"/>
          <a:stretch>
            <a:fillRect/>
          </a:stretch>
        </p:blipFill>
        <p:spPr>
          <a:xfrm>
            <a:off x="690611" y="3777803"/>
            <a:ext cx="7652863" cy="815712"/>
          </a:xfrm>
          <a:prstGeom prst="rect">
            <a:avLst/>
          </a:prstGeom>
        </p:spPr>
      </p:pic>
      <p:sp>
        <p:nvSpPr>
          <p:cNvPr id="7" name="TextBox 6">
            <a:extLst>
              <a:ext uri="{FF2B5EF4-FFF2-40B4-BE49-F238E27FC236}">
                <a16:creationId xmlns:a16="http://schemas.microsoft.com/office/drawing/2014/main" id="{A4213596-7F07-7566-AFF8-51646542F6B4}"/>
              </a:ext>
            </a:extLst>
          </p:cNvPr>
          <p:cNvSpPr txBox="1"/>
          <p:nvPr/>
        </p:nvSpPr>
        <p:spPr>
          <a:xfrm>
            <a:off x="690611" y="4818039"/>
            <a:ext cx="9861775" cy="1384995"/>
          </a:xfrm>
          <a:prstGeom prst="rect">
            <a:avLst/>
          </a:prstGeom>
          <a:noFill/>
        </p:spPr>
        <p:txBody>
          <a:bodyPr wrap="square">
            <a:spAutoFit/>
          </a:bodyPr>
          <a:lstStyle/>
          <a:p>
            <a:pPr marL="457200" indent="-457200">
              <a:buFont typeface="Arial" panose="020B0604020202020204" pitchFamily="34" charset="0"/>
              <a:buChar char="•"/>
            </a:pPr>
            <a:r>
              <a:rPr lang="en-GB" sz="2800"/>
              <a:t>Click the OK button.</a:t>
            </a:r>
          </a:p>
          <a:p>
            <a:pPr marL="457200" indent="-457200">
              <a:buFont typeface="Arial" panose="020B0604020202020204" pitchFamily="34" charset="0"/>
              <a:buChar char="•"/>
            </a:pPr>
            <a:r>
              <a:rPr lang="en-GB" sz="2800"/>
              <a:t>The description of the Cartier Tank 18K is returned to cell B6.</a:t>
            </a:r>
          </a:p>
          <a:p>
            <a:pPr marL="457200" indent="-457200">
              <a:buFont typeface="Arial" panose="020B0604020202020204" pitchFamily="34" charset="0"/>
              <a:buChar char="•"/>
            </a:pPr>
            <a:r>
              <a:rPr lang="en-GB" sz="2800"/>
              <a:t>Save your work as Invoice-2</a:t>
            </a:r>
          </a:p>
        </p:txBody>
      </p:sp>
    </p:spTree>
    <p:extLst>
      <p:ext uri="{BB962C8B-B14F-4D97-AF65-F5344CB8AC3E}">
        <p14:creationId xmlns:p14="http://schemas.microsoft.com/office/powerpoint/2010/main" val="1737913044"/>
      </p:ext>
    </p:extLst>
  </p:cSld>
  <p:clrMapOvr>
    <a:masterClrMapping/>
  </p:clrMapOvr>
</p:sld>
</file>

<file path=ppt/theme/theme1.xml><?xml version="1.0" encoding="utf-8"?>
<a:theme xmlns:a="http://schemas.openxmlformats.org/drawingml/2006/main" name="Template Widescreen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justIT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Widescreen template.pptx" id="{767EE54F-3EAF-49BC-9EB6-302E0FC4DBD6}" vid="{3318EB87-1552-43EE-802E-124FFC8E14E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D1013E2B786584DB70F2723EF4EAD43" ma:contentTypeVersion="7" ma:contentTypeDescription="Create a new document." ma:contentTypeScope="" ma:versionID="75b3c4ad9191ecb074e24894e2c7fa2b">
  <xsd:schema xmlns:xsd="http://www.w3.org/2001/XMLSchema" xmlns:xs="http://www.w3.org/2001/XMLSchema" xmlns:p="http://schemas.microsoft.com/office/2006/metadata/properties" xmlns:ns2="c63e1e20-65d7-4e97-9956-c577aab56495" xmlns:ns3="352485e8-ee27-4248-8679-a004f0bbc829" targetNamespace="http://schemas.microsoft.com/office/2006/metadata/properties" ma:root="true" ma:fieldsID="6da5f9100c518741c0cde1fe3631d2a8" ns2:_="" ns3:_="">
    <xsd:import namespace="c63e1e20-65d7-4e97-9956-c577aab56495"/>
    <xsd:import namespace="352485e8-ee27-4248-8679-a004f0bbc82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3e1e20-65d7-4e97-9956-c577aab564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52485e8-ee27-4248-8679-a004f0bbc82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00B409-62B8-4EBF-894A-D598B6E25254}">
  <ds:schemaRefs>
    <ds:schemaRef ds:uri="http://schemas.microsoft.com/sharepoint/v3/contenttype/forms"/>
  </ds:schemaRefs>
</ds:datastoreItem>
</file>

<file path=customXml/itemProps2.xml><?xml version="1.0" encoding="utf-8"?>
<ds:datastoreItem xmlns:ds="http://schemas.openxmlformats.org/officeDocument/2006/customXml" ds:itemID="{8AB157FD-67B2-4E93-AC6C-45C85768E27D}">
  <ds:schemaRefs>
    <ds:schemaRef ds:uri="055155b3-cbc3-4cfc-8963-c46fa7962a3c"/>
    <ds:schemaRef ds:uri="10515296-1bd5-401a-b8a4-ea4dde82f896"/>
    <ds:schemaRef ds:uri="bbd51b45-74d7-428a-bf07-eb48fd8c7cac"/>
    <ds:schemaRef ds:uri="d0cd20b0-df63-44e8-932f-fba08f23ea61"/>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20608B52-4DEB-4B51-9622-BF18D1BE9328}"/>
</file>

<file path=docProps/app.xml><?xml version="1.0" encoding="utf-8"?>
<Properties xmlns="http://schemas.openxmlformats.org/officeDocument/2006/extended-properties" xmlns:vt="http://schemas.openxmlformats.org/officeDocument/2006/docPropsVTypes">
  <Template>Template Widescreen template V2</Template>
  <TotalTime>0</TotalTime>
  <Words>1049</Words>
  <Application>Microsoft Office PowerPoint</Application>
  <PresentationFormat>Widescreen</PresentationFormat>
  <Paragraphs>76</Paragraphs>
  <Slides>15</Slides>
  <Notes>3</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15</vt:i4>
      </vt:variant>
    </vt:vector>
  </HeadingPairs>
  <TitlesOfParts>
    <vt:vector size="25" baseType="lpstr">
      <vt:lpstr>Arial</vt:lpstr>
      <vt:lpstr>Calibri</vt:lpstr>
      <vt:lpstr>Calibri Light</vt:lpstr>
      <vt:lpstr>Open Sans</vt:lpstr>
      <vt:lpstr>Open Sans Light</vt:lpstr>
      <vt:lpstr>Open Sans Semibold</vt:lpstr>
      <vt:lpstr>Palatino Linotype</vt:lpstr>
      <vt:lpstr>Template Widescreen template</vt:lpstr>
      <vt:lpstr>Office Theme</vt:lpstr>
      <vt:lpstr>justIT template</vt:lpstr>
      <vt:lpstr>Look up function</vt:lpstr>
      <vt:lpstr>PowerPoint Presentation</vt:lpstr>
      <vt:lpstr>Before we start… Please have your camera switched on.</vt:lpstr>
      <vt:lpstr>PowerPoint Presentation</vt:lpstr>
      <vt:lpstr>Use a VLOOKUP function for an exact lookup</vt:lpstr>
      <vt:lpstr>PowerPoint Presentation</vt:lpstr>
      <vt:lpstr>Set the Lookup_value argument to: A6 </vt:lpstr>
      <vt:lpstr>PowerPoint Presentation</vt:lpstr>
      <vt:lpstr>PowerPoint Presentation</vt:lpstr>
      <vt:lpstr>Use the SWITCH function</vt:lpstr>
      <vt:lpstr>PowerPoint Presentation</vt:lpstr>
      <vt:lpstr>PowerPoint Presentation</vt:lpstr>
      <vt:lpstr>PowerPoint Presentation</vt:lpstr>
      <vt:lpstr>PowerPoint Presentation</vt:lpstr>
      <vt:lpstr>Summative Assessment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Look up function</dc:title>
  <dc:creator>Amanda Weaver</dc:creator>
  <cp:lastModifiedBy>Yusuf Satilmis</cp:lastModifiedBy>
  <cp:revision>1</cp:revision>
  <dcterms:created xsi:type="dcterms:W3CDTF">2022-10-04T11:30:06Z</dcterms:created>
  <dcterms:modified xsi:type="dcterms:W3CDTF">2023-05-30T08:27:19Z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0x0101004D1013E2B786584DB70F2723EF4EAD43</vt:lpwstr>
  </property>
  <property fmtid="{D5CDD505-2E9C-101B-9397-08002B2CF9AE}" pid="3" name="MediaServiceImageTags">
    <vt:lpwstr/>
  </property>
</Properties>
</file>